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88" r:id="rId3"/>
    <p:sldId id="315" r:id="rId4"/>
    <p:sldId id="316" r:id="rId5"/>
    <p:sldId id="317" r:id="rId6"/>
    <p:sldId id="318" r:id="rId7"/>
    <p:sldId id="324" r:id="rId8"/>
    <p:sldId id="321" r:id="rId9"/>
    <p:sldId id="319" r:id="rId10"/>
    <p:sldId id="331" r:id="rId11"/>
    <p:sldId id="330" r:id="rId12"/>
    <p:sldId id="329" r:id="rId13"/>
    <p:sldId id="320" r:id="rId14"/>
    <p:sldId id="322" r:id="rId15"/>
    <p:sldId id="323" r:id="rId16"/>
    <p:sldId id="31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D4372-811A-45DE-AB6D-4C53AF7C2103}"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kumimoji="1" lang="ja-JP" altLang="en-US"/>
        </a:p>
      </dgm:t>
    </dgm:pt>
    <dgm:pt modelId="{D35A0C20-243E-4D86-823F-93CAF76E1B3B}">
      <dgm:prSet phldrT="[テキスト]"/>
      <dgm:spPr/>
      <dgm:t>
        <a:bodyPr/>
        <a:lstStyle/>
        <a:p>
          <a:r>
            <a:rPr kumimoji="1" lang="ja-JP" altLang="en-US" dirty="0" smtClean="0"/>
            <a:t>検索・開きツール群</a:t>
          </a:r>
          <a:endParaRPr kumimoji="1" lang="ja-JP" altLang="en-US" dirty="0"/>
        </a:p>
      </dgm:t>
    </dgm:pt>
    <dgm:pt modelId="{495791F9-734E-43C7-8C85-2750A912DD90}" type="parTrans" cxnId="{14DB17CF-576A-4C32-8BAA-8BF8E6EEDFE0}">
      <dgm:prSet/>
      <dgm:spPr/>
      <dgm:t>
        <a:bodyPr/>
        <a:lstStyle/>
        <a:p>
          <a:endParaRPr kumimoji="1" lang="ja-JP" altLang="en-US"/>
        </a:p>
      </dgm:t>
    </dgm:pt>
    <dgm:pt modelId="{DED1D30C-CC4F-4A9D-85E8-889921F068EB}" type="sibTrans" cxnId="{14DB17CF-576A-4C32-8BAA-8BF8E6EEDFE0}">
      <dgm:prSet/>
      <dgm:spPr/>
      <dgm:t>
        <a:bodyPr/>
        <a:lstStyle/>
        <a:p>
          <a:endParaRPr kumimoji="1" lang="ja-JP" altLang="en-US"/>
        </a:p>
      </dgm:t>
    </dgm:pt>
    <dgm:pt modelId="{26B90861-4699-48BA-B96A-A64134AA99A4}">
      <dgm:prSet phldrT="[テキスト]"/>
      <dgm:spPr/>
      <dgm:t>
        <a:bodyPr/>
        <a:lstStyle/>
        <a:p>
          <a:r>
            <a:rPr kumimoji="1" lang="ja-JP" altLang="en-US" dirty="0" smtClean="0"/>
            <a:t>コーディング補助機能</a:t>
          </a:r>
          <a:endParaRPr kumimoji="1" lang="ja-JP" altLang="en-US" dirty="0"/>
        </a:p>
      </dgm:t>
    </dgm:pt>
    <dgm:pt modelId="{B85B5DDD-7375-4A4E-91DB-41FCD59A958D}" type="parTrans" cxnId="{12AD349A-AF73-4894-8075-76963C0D8E13}">
      <dgm:prSet/>
      <dgm:spPr/>
      <dgm:t>
        <a:bodyPr/>
        <a:lstStyle/>
        <a:p>
          <a:endParaRPr kumimoji="1" lang="ja-JP" altLang="en-US"/>
        </a:p>
      </dgm:t>
    </dgm:pt>
    <dgm:pt modelId="{E97DA180-BD5C-42A5-8DE8-31F773D57F62}" type="sibTrans" cxnId="{12AD349A-AF73-4894-8075-76963C0D8E13}">
      <dgm:prSet/>
      <dgm:spPr/>
      <dgm:t>
        <a:bodyPr/>
        <a:lstStyle/>
        <a:p>
          <a:endParaRPr kumimoji="1" lang="ja-JP" altLang="en-US"/>
        </a:p>
      </dgm:t>
    </dgm:pt>
    <dgm:pt modelId="{C5CEACFF-84DF-41BC-B371-9B5962280973}">
      <dgm:prSet phldrT="[テキスト]"/>
      <dgm:spPr/>
      <dgm:t>
        <a:bodyPr/>
        <a:lstStyle/>
        <a:p>
          <a:r>
            <a:rPr kumimoji="1" lang="ja-JP" altLang="en-US" dirty="0" smtClean="0"/>
            <a:t>テーブルレイアウト変更補助機能</a:t>
          </a:r>
          <a:endParaRPr kumimoji="1" lang="ja-JP" altLang="en-US" dirty="0"/>
        </a:p>
      </dgm:t>
    </dgm:pt>
    <dgm:pt modelId="{77B4A34B-48E4-4343-ADC8-C895275CB26B}" type="parTrans" cxnId="{3EB7A9F3-2B51-4834-BB22-FF287BBFAA68}">
      <dgm:prSet/>
      <dgm:spPr/>
      <dgm:t>
        <a:bodyPr/>
        <a:lstStyle/>
        <a:p>
          <a:endParaRPr kumimoji="1" lang="ja-JP" altLang="en-US"/>
        </a:p>
      </dgm:t>
    </dgm:pt>
    <dgm:pt modelId="{5EF2A8ED-B11C-487D-936D-020AC6062C22}" type="sibTrans" cxnId="{3EB7A9F3-2B51-4834-BB22-FF287BBFAA68}">
      <dgm:prSet/>
      <dgm:spPr/>
      <dgm:t>
        <a:bodyPr/>
        <a:lstStyle/>
        <a:p>
          <a:endParaRPr kumimoji="1" lang="ja-JP" altLang="en-US"/>
        </a:p>
      </dgm:t>
    </dgm:pt>
    <dgm:pt modelId="{5CCCD611-78C5-425B-95FB-63E71306C62B}" type="pres">
      <dgm:prSet presAssocID="{BC3D4372-811A-45DE-AB6D-4C53AF7C2103}" presName="Name0" presStyleCnt="0">
        <dgm:presLayoutVars>
          <dgm:chMax/>
          <dgm:chPref/>
          <dgm:dir/>
          <dgm:animLvl val="lvl"/>
        </dgm:presLayoutVars>
      </dgm:prSet>
      <dgm:spPr/>
    </dgm:pt>
    <dgm:pt modelId="{2E3828F6-42EA-44A3-BB3B-687D968F5FBC}" type="pres">
      <dgm:prSet presAssocID="{D35A0C20-243E-4D86-823F-93CAF76E1B3B}" presName="composite" presStyleCnt="0"/>
      <dgm:spPr/>
    </dgm:pt>
    <dgm:pt modelId="{FBE80010-A463-407A-91B0-E2E2C5336C9E}" type="pres">
      <dgm:prSet presAssocID="{D35A0C20-243E-4D86-823F-93CAF76E1B3B}" presName="Parent1" presStyleLbl="node1" presStyleIdx="0" presStyleCnt="6">
        <dgm:presLayoutVars>
          <dgm:chMax val="1"/>
          <dgm:chPref val="1"/>
          <dgm:bulletEnabled val="1"/>
        </dgm:presLayoutVars>
      </dgm:prSet>
      <dgm:spPr/>
      <dgm:t>
        <a:bodyPr/>
        <a:lstStyle/>
        <a:p>
          <a:endParaRPr kumimoji="1" lang="ja-JP" altLang="en-US"/>
        </a:p>
      </dgm:t>
    </dgm:pt>
    <dgm:pt modelId="{80E6FD58-453A-4991-BB79-EEFADA1688FB}" type="pres">
      <dgm:prSet presAssocID="{D35A0C20-243E-4D86-823F-93CAF76E1B3B}" presName="Childtext1" presStyleLbl="revTx" presStyleIdx="0" presStyleCnt="3">
        <dgm:presLayoutVars>
          <dgm:chMax val="0"/>
          <dgm:chPref val="0"/>
          <dgm:bulletEnabled val="1"/>
        </dgm:presLayoutVars>
      </dgm:prSet>
      <dgm:spPr/>
      <dgm:t>
        <a:bodyPr/>
        <a:lstStyle/>
        <a:p>
          <a:endParaRPr kumimoji="1" lang="ja-JP" altLang="en-US"/>
        </a:p>
      </dgm:t>
    </dgm:pt>
    <dgm:pt modelId="{001767C4-20E3-4361-9709-389606648A11}" type="pres">
      <dgm:prSet presAssocID="{D35A0C20-243E-4D86-823F-93CAF76E1B3B}" presName="BalanceSpacing" presStyleCnt="0"/>
      <dgm:spPr/>
    </dgm:pt>
    <dgm:pt modelId="{B7ABF092-6A78-478D-9FDF-ED263CF28C36}" type="pres">
      <dgm:prSet presAssocID="{D35A0C20-243E-4D86-823F-93CAF76E1B3B}" presName="BalanceSpacing1" presStyleCnt="0"/>
      <dgm:spPr/>
    </dgm:pt>
    <dgm:pt modelId="{993EED7E-4874-41E3-B864-B309BE10FE35}" type="pres">
      <dgm:prSet presAssocID="{DED1D30C-CC4F-4A9D-85E8-889921F068EB}" presName="Accent1Text" presStyleLbl="node1" presStyleIdx="1" presStyleCnt="6"/>
      <dgm:spPr/>
    </dgm:pt>
    <dgm:pt modelId="{5FCB9D54-A73A-49E0-A223-024D22CD5F4F}" type="pres">
      <dgm:prSet presAssocID="{DED1D30C-CC4F-4A9D-85E8-889921F068EB}" presName="spaceBetweenRectangles" presStyleCnt="0"/>
      <dgm:spPr/>
    </dgm:pt>
    <dgm:pt modelId="{FCDBE920-49AD-4711-A4E3-C2A381340E93}" type="pres">
      <dgm:prSet presAssocID="{C5CEACFF-84DF-41BC-B371-9B5962280973}" presName="composite" presStyleCnt="0"/>
      <dgm:spPr/>
    </dgm:pt>
    <dgm:pt modelId="{CDE77C00-87EC-4DC4-890D-A54AA4EDD0B0}" type="pres">
      <dgm:prSet presAssocID="{C5CEACFF-84DF-41BC-B371-9B5962280973}" presName="Parent1" presStyleLbl="node1" presStyleIdx="2" presStyleCnt="6">
        <dgm:presLayoutVars>
          <dgm:chMax val="1"/>
          <dgm:chPref val="1"/>
          <dgm:bulletEnabled val="1"/>
        </dgm:presLayoutVars>
      </dgm:prSet>
      <dgm:spPr/>
      <dgm:t>
        <a:bodyPr/>
        <a:lstStyle/>
        <a:p>
          <a:endParaRPr kumimoji="1" lang="ja-JP" altLang="en-US"/>
        </a:p>
      </dgm:t>
    </dgm:pt>
    <dgm:pt modelId="{D733679F-FE29-456B-A311-A6EAEA80A30E}" type="pres">
      <dgm:prSet presAssocID="{C5CEACFF-84DF-41BC-B371-9B5962280973}" presName="Childtext1" presStyleLbl="revTx" presStyleIdx="1" presStyleCnt="3">
        <dgm:presLayoutVars>
          <dgm:chMax val="0"/>
          <dgm:chPref val="0"/>
          <dgm:bulletEnabled val="1"/>
        </dgm:presLayoutVars>
      </dgm:prSet>
      <dgm:spPr/>
    </dgm:pt>
    <dgm:pt modelId="{1335AFDA-05CC-42DB-8BC3-8A8FAB3A2841}" type="pres">
      <dgm:prSet presAssocID="{C5CEACFF-84DF-41BC-B371-9B5962280973}" presName="BalanceSpacing" presStyleCnt="0"/>
      <dgm:spPr/>
    </dgm:pt>
    <dgm:pt modelId="{9BC91327-78E5-45E9-8B70-16836DC10988}" type="pres">
      <dgm:prSet presAssocID="{C5CEACFF-84DF-41BC-B371-9B5962280973}" presName="BalanceSpacing1" presStyleCnt="0"/>
      <dgm:spPr/>
    </dgm:pt>
    <dgm:pt modelId="{E94144A9-A608-4CF1-B762-98A6BE19E438}" type="pres">
      <dgm:prSet presAssocID="{5EF2A8ED-B11C-487D-936D-020AC6062C22}" presName="Accent1Text" presStyleLbl="node1" presStyleIdx="3" presStyleCnt="6"/>
      <dgm:spPr/>
    </dgm:pt>
    <dgm:pt modelId="{DD37C547-780E-438D-8160-5694161A3220}" type="pres">
      <dgm:prSet presAssocID="{5EF2A8ED-B11C-487D-936D-020AC6062C22}" presName="spaceBetweenRectangles" presStyleCnt="0"/>
      <dgm:spPr/>
    </dgm:pt>
    <dgm:pt modelId="{0A44DEE8-9AA9-4B9A-B8B6-48F1E4C33E36}" type="pres">
      <dgm:prSet presAssocID="{26B90861-4699-48BA-B96A-A64134AA99A4}" presName="composite" presStyleCnt="0"/>
      <dgm:spPr/>
    </dgm:pt>
    <dgm:pt modelId="{EBF8525F-4145-4523-BE41-87A4B7EFC9FE}" type="pres">
      <dgm:prSet presAssocID="{26B90861-4699-48BA-B96A-A64134AA99A4}" presName="Parent1" presStyleLbl="node1" presStyleIdx="4" presStyleCnt="6">
        <dgm:presLayoutVars>
          <dgm:chMax val="1"/>
          <dgm:chPref val="1"/>
          <dgm:bulletEnabled val="1"/>
        </dgm:presLayoutVars>
      </dgm:prSet>
      <dgm:spPr/>
      <dgm:t>
        <a:bodyPr/>
        <a:lstStyle/>
        <a:p>
          <a:endParaRPr kumimoji="1" lang="ja-JP" altLang="en-US"/>
        </a:p>
      </dgm:t>
    </dgm:pt>
    <dgm:pt modelId="{FA38D31B-D3CF-462C-B57C-96F237331990}" type="pres">
      <dgm:prSet presAssocID="{26B90861-4699-48BA-B96A-A64134AA99A4}" presName="Childtext1" presStyleLbl="revTx" presStyleIdx="2" presStyleCnt="3">
        <dgm:presLayoutVars>
          <dgm:chMax val="0"/>
          <dgm:chPref val="0"/>
          <dgm:bulletEnabled val="1"/>
        </dgm:presLayoutVars>
      </dgm:prSet>
      <dgm:spPr/>
      <dgm:t>
        <a:bodyPr/>
        <a:lstStyle/>
        <a:p>
          <a:endParaRPr kumimoji="1" lang="ja-JP" altLang="en-US"/>
        </a:p>
      </dgm:t>
    </dgm:pt>
    <dgm:pt modelId="{5DB8E065-74EC-4877-94BB-6625905B66CA}" type="pres">
      <dgm:prSet presAssocID="{26B90861-4699-48BA-B96A-A64134AA99A4}" presName="BalanceSpacing" presStyleCnt="0"/>
      <dgm:spPr/>
    </dgm:pt>
    <dgm:pt modelId="{04E0E3CA-5CB3-49DA-A7F7-7C11E95660A5}" type="pres">
      <dgm:prSet presAssocID="{26B90861-4699-48BA-B96A-A64134AA99A4}" presName="BalanceSpacing1" presStyleCnt="0"/>
      <dgm:spPr/>
    </dgm:pt>
    <dgm:pt modelId="{5FE6A536-358E-46D7-AD7C-BD3C8D7D13AD}" type="pres">
      <dgm:prSet presAssocID="{E97DA180-BD5C-42A5-8DE8-31F773D57F62}" presName="Accent1Text" presStyleLbl="node1" presStyleIdx="5" presStyleCnt="6"/>
      <dgm:spPr/>
    </dgm:pt>
  </dgm:ptLst>
  <dgm:cxnLst>
    <dgm:cxn modelId="{6C34D7CF-83B7-4F91-82EC-1ED4EB6FC24D}" type="presOf" srcId="{26B90861-4699-48BA-B96A-A64134AA99A4}" destId="{EBF8525F-4145-4523-BE41-87A4B7EFC9FE}" srcOrd="0" destOrd="0" presId="urn:microsoft.com/office/officeart/2008/layout/AlternatingHexagons"/>
    <dgm:cxn modelId="{B9712107-53FA-477C-BF42-962A004CE0ED}" type="presOf" srcId="{5EF2A8ED-B11C-487D-936D-020AC6062C22}" destId="{E94144A9-A608-4CF1-B762-98A6BE19E438}" srcOrd="0" destOrd="0" presId="urn:microsoft.com/office/officeart/2008/layout/AlternatingHexagons"/>
    <dgm:cxn modelId="{4A070AE6-29D8-4951-A08F-D4EFCBE306E4}" type="presOf" srcId="{E97DA180-BD5C-42A5-8DE8-31F773D57F62}" destId="{5FE6A536-358E-46D7-AD7C-BD3C8D7D13AD}" srcOrd="0" destOrd="0" presId="urn:microsoft.com/office/officeart/2008/layout/AlternatingHexagons"/>
    <dgm:cxn modelId="{3EB7A9F3-2B51-4834-BB22-FF287BBFAA68}" srcId="{BC3D4372-811A-45DE-AB6D-4C53AF7C2103}" destId="{C5CEACFF-84DF-41BC-B371-9B5962280973}" srcOrd="1" destOrd="0" parTransId="{77B4A34B-48E4-4343-ADC8-C895275CB26B}" sibTransId="{5EF2A8ED-B11C-487D-936D-020AC6062C22}"/>
    <dgm:cxn modelId="{4A8EF843-E05F-46A5-8064-A84B25297182}" type="presOf" srcId="{D35A0C20-243E-4D86-823F-93CAF76E1B3B}" destId="{FBE80010-A463-407A-91B0-E2E2C5336C9E}" srcOrd="0" destOrd="0" presId="urn:microsoft.com/office/officeart/2008/layout/AlternatingHexagons"/>
    <dgm:cxn modelId="{14DB17CF-576A-4C32-8BAA-8BF8E6EEDFE0}" srcId="{BC3D4372-811A-45DE-AB6D-4C53AF7C2103}" destId="{D35A0C20-243E-4D86-823F-93CAF76E1B3B}" srcOrd="0" destOrd="0" parTransId="{495791F9-734E-43C7-8C85-2750A912DD90}" sibTransId="{DED1D30C-CC4F-4A9D-85E8-889921F068EB}"/>
    <dgm:cxn modelId="{ED34E3EA-9EB8-4679-9ED8-A940B1435F91}" type="presOf" srcId="{C5CEACFF-84DF-41BC-B371-9B5962280973}" destId="{CDE77C00-87EC-4DC4-890D-A54AA4EDD0B0}" srcOrd="0" destOrd="0" presId="urn:microsoft.com/office/officeart/2008/layout/AlternatingHexagons"/>
    <dgm:cxn modelId="{6CE57812-BF8A-4669-A2B7-9CF31C3059C9}" type="presOf" srcId="{BC3D4372-811A-45DE-AB6D-4C53AF7C2103}" destId="{5CCCD611-78C5-425B-95FB-63E71306C62B}" srcOrd="0" destOrd="0" presId="urn:microsoft.com/office/officeart/2008/layout/AlternatingHexagons"/>
    <dgm:cxn modelId="{8A1BB514-FEE4-40FC-BC2E-B78FC5B49F8E}" type="presOf" srcId="{DED1D30C-CC4F-4A9D-85E8-889921F068EB}" destId="{993EED7E-4874-41E3-B864-B309BE10FE35}" srcOrd="0" destOrd="0" presId="urn:microsoft.com/office/officeart/2008/layout/AlternatingHexagons"/>
    <dgm:cxn modelId="{12AD349A-AF73-4894-8075-76963C0D8E13}" srcId="{BC3D4372-811A-45DE-AB6D-4C53AF7C2103}" destId="{26B90861-4699-48BA-B96A-A64134AA99A4}" srcOrd="2" destOrd="0" parTransId="{B85B5DDD-7375-4A4E-91DB-41FCD59A958D}" sibTransId="{E97DA180-BD5C-42A5-8DE8-31F773D57F62}"/>
    <dgm:cxn modelId="{A19B395F-E0C2-4704-B934-07A8AA3091C1}" type="presParOf" srcId="{5CCCD611-78C5-425B-95FB-63E71306C62B}" destId="{2E3828F6-42EA-44A3-BB3B-687D968F5FBC}" srcOrd="0" destOrd="0" presId="urn:microsoft.com/office/officeart/2008/layout/AlternatingHexagons"/>
    <dgm:cxn modelId="{11A7F87F-5C47-4EB9-9C20-11594CE7C16C}" type="presParOf" srcId="{2E3828F6-42EA-44A3-BB3B-687D968F5FBC}" destId="{FBE80010-A463-407A-91B0-E2E2C5336C9E}" srcOrd="0" destOrd="0" presId="urn:microsoft.com/office/officeart/2008/layout/AlternatingHexagons"/>
    <dgm:cxn modelId="{7ABC8D5C-2B7E-4FEF-910A-D7F65B497809}" type="presParOf" srcId="{2E3828F6-42EA-44A3-BB3B-687D968F5FBC}" destId="{80E6FD58-453A-4991-BB79-EEFADA1688FB}" srcOrd="1" destOrd="0" presId="urn:microsoft.com/office/officeart/2008/layout/AlternatingHexagons"/>
    <dgm:cxn modelId="{82037779-95CF-4E03-A735-DBC9C3CB15DC}" type="presParOf" srcId="{2E3828F6-42EA-44A3-BB3B-687D968F5FBC}" destId="{001767C4-20E3-4361-9709-389606648A11}" srcOrd="2" destOrd="0" presId="urn:microsoft.com/office/officeart/2008/layout/AlternatingHexagons"/>
    <dgm:cxn modelId="{8C87306C-A5EA-4204-9E69-BE708E2E92DD}" type="presParOf" srcId="{2E3828F6-42EA-44A3-BB3B-687D968F5FBC}" destId="{B7ABF092-6A78-478D-9FDF-ED263CF28C36}" srcOrd="3" destOrd="0" presId="urn:microsoft.com/office/officeart/2008/layout/AlternatingHexagons"/>
    <dgm:cxn modelId="{4F3B75C8-0944-43E7-B585-51CFC6F70E9B}" type="presParOf" srcId="{2E3828F6-42EA-44A3-BB3B-687D968F5FBC}" destId="{993EED7E-4874-41E3-B864-B309BE10FE35}" srcOrd="4" destOrd="0" presId="urn:microsoft.com/office/officeart/2008/layout/AlternatingHexagons"/>
    <dgm:cxn modelId="{CE050B54-26A2-46DD-939C-7D6185E21917}" type="presParOf" srcId="{5CCCD611-78C5-425B-95FB-63E71306C62B}" destId="{5FCB9D54-A73A-49E0-A223-024D22CD5F4F}" srcOrd="1" destOrd="0" presId="urn:microsoft.com/office/officeart/2008/layout/AlternatingHexagons"/>
    <dgm:cxn modelId="{F7019022-C1E9-4F41-A00D-850639832C80}" type="presParOf" srcId="{5CCCD611-78C5-425B-95FB-63E71306C62B}" destId="{FCDBE920-49AD-4711-A4E3-C2A381340E93}" srcOrd="2" destOrd="0" presId="urn:microsoft.com/office/officeart/2008/layout/AlternatingHexagons"/>
    <dgm:cxn modelId="{1910EEAA-82E1-4F51-9433-9C836DB06070}" type="presParOf" srcId="{FCDBE920-49AD-4711-A4E3-C2A381340E93}" destId="{CDE77C00-87EC-4DC4-890D-A54AA4EDD0B0}" srcOrd="0" destOrd="0" presId="urn:microsoft.com/office/officeart/2008/layout/AlternatingHexagons"/>
    <dgm:cxn modelId="{B450CEF1-FC88-4DD9-A998-B12C617B8ECC}" type="presParOf" srcId="{FCDBE920-49AD-4711-A4E3-C2A381340E93}" destId="{D733679F-FE29-456B-A311-A6EAEA80A30E}" srcOrd="1" destOrd="0" presId="urn:microsoft.com/office/officeart/2008/layout/AlternatingHexagons"/>
    <dgm:cxn modelId="{14EF7714-658E-4009-B7FC-128324766D63}" type="presParOf" srcId="{FCDBE920-49AD-4711-A4E3-C2A381340E93}" destId="{1335AFDA-05CC-42DB-8BC3-8A8FAB3A2841}" srcOrd="2" destOrd="0" presId="urn:microsoft.com/office/officeart/2008/layout/AlternatingHexagons"/>
    <dgm:cxn modelId="{2557D781-47DB-4513-98B1-C7054A4A83DA}" type="presParOf" srcId="{FCDBE920-49AD-4711-A4E3-C2A381340E93}" destId="{9BC91327-78E5-45E9-8B70-16836DC10988}" srcOrd="3" destOrd="0" presId="urn:microsoft.com/office/officeart/2008/layout/AlternatingHexagons"/>
    <dgm:cxn modelId="{30B97A07-2228-444B-9118-4E594454D5DB}" type="presParOf" srcId="{FCDBE920-49AD-4711-A4E3-C2A381340E93}" destId="{E94144A9-A608-4CF1-B762-98A6BE19E438}" srcOrd="4" destOrd="0" presId="urn:microsoft.com/office/officeart/2008/layout/AlternatingHexagons"/>
    <dgm:cxn modelId="{4A01D592-0EFF-462D-AD03-2CEBE0373A2F}" type="presParOf" srcId="{5CCCD611-78C5-425B-95FB-63E71306C62B}" destId="{DD37C547-780E-438D-8160-5694161A3220}" srcOrd="3" destOrd="0" presId="urn:microsoft.com/office/officeart/2008/layout/AlternatingHexagons"/>
    <dgm:cxn modelId="{4CF4E973-FF67-45DC-90B5-604FA32D65C8}" type="presParOf" srcId="{5CCCD611-78C5-425B-95FB-63E71306C62B}" destId="{0A44DEE8-9AA9-4B9A-B8B6-48F1E4C33E36}" srcOrd="4" destOrd="0" presId="urn:microsoft.com/office/officeart/2008/layout/AlternatingHexagons"/>
    <dgm:cxn modelId="{CD87D303-C796-4706-9BD4-396E6539B2CD}" type="presParOf" srcId="{0A44DEE8-9AA9-4B9A-B8B6-48F1E4C33E36}" destId="{EBF8525F-4145-4523-BE41-87A4B7EFC9FE}" srcOrd="0" destOrd="0" presId="urn:microsoft.com/office/officeart/2008/layout/AlternatingHexagons"/>
    <dgm:cxn modelId="{2931E4AB-8014-4D2F-B168-C96B888DA934}" type="presParOf" srcId="{0A44DEE8-9AA9-4B9A-B8B6-48F1E4C33E36}" destId="{FA38D31B-D3CF-462C-B57C-96F237331990}" srcOrd="1" destOrd="0" presId="urn:microsoft.com/office/officeart/2008/layout/AlternatingHexagons"/>
    <dgm:cxn modelId="{80B51A68-C04A-4443-849F-F7E212D94A74}" type="presParOf" srcId="{0A44DEE8-9AA9-4B9A-B8B6-48F1E4C33E36}" destId="{5DB8E065-74EC-4877-94BB-6625905B66CA}" srcOrd="2" destOrd="0" presId="urn:microsoft.com/office/officeart/2008/layout/AlternatingHexagons"/>
    <dgm:cxn modelId="{13752AB1-BDA7-495C-8EC8-083613AFF2CC}" type="presParOf" srcId="{0A44DEE8-9AA9-4B9A-B8B6-48F1E4C33E36}" destId="{04E0E3CA-5CB3-49DA-A7F7-7C11E95660A5}" srcOrd="3" destOrd="0" presId="urn:microsoft.com/office/officeart/2008/layout/AlternatingHexagons"/>
    <dgm:cxn modelId="{BB902B23-CFF6-420A-9B33-4831BAEC45E9}" type="presParOf" srcId="{0A44DEE8-9AA9-4B9A-B8B6-48F1E4C33E36}" destId="{5FE6A536-358E-46D7-AD7C-BD3C8D7D13A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80010-A463-407A-91B0-E2E2C5336C9E}">
      <dsp:nvSpPr>
        <dsp:cNvPr id="0" name=""/>
        <dsp:cNvSpPr/>
      </dsp:nvSpPr>
      <dsp:spPr>
        <a:xfrm rot="5400000">
          <a:off x="2153746" y="83132"/>
          <a:ext cx="1260380" cy="1096531"/>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kern="1200" dirty="0" smtClean="0"/>
            <a:t>検索・開きツール群</a:t>
          </a:r>
          <a:endParaRPr kumimoji="1" lang="ja-JP" altLang="en-US" sz="1000" kern="1200" dirty="0"/>
        </a:p>
      </dsp:txBody>
      <dsp:txXfrm rot="-5400000">
        <a:off x="2406546" y="197617"/>
        <a:ext cx="754779" cy="867562"/>
      </dsp:txXfrm>
    </dsp:sp>
    <dsp:sp modelId="{80E6FD58-453A-4991-BB79-EEFADA1688FB}">
      <dsp:nvSpPr>
        <dsp:cNvPr id="0" name=""/>
        <dsp:cNvSpPr/>
      </dsp:nvSpPr>
      <dsp:spPr>
        <a:xfrm>
          <a:off x="3365476" y="253284"/>
          <a:ext cx="1406584" cy="756228"/>
        </a:xfrm>
        <a:prstGeom prst="rect">
          <a:avLst/>
        </a:prstGeom>
        <a:noFill/>
        <a:ln>
          <a:noFill/>
        </a:ln>
        <a:effectLst/>
      </dsp:spPr>
      <dsp:style>
        <a:lnRef idx="0">
          <a:scrgbClr r="0" g="0" b="0"/>
        </a:lnRef>
        <a:fillRef idx="0">
          <a:scrgbClr r="0" g="0" b="0"/>
        </a:fillRef>
        <a:effectRef idx="0">
          <a:scrgbClr r="0" g="0" b="0"/>
        </a:effectRef>
        <a:fontRef idx="minor"/>
      </dsp:style>
    </dsp:sp>
    <dsp:sp modelId="{993EED7E-4874-41E3-B864-B309BE10FE35}">
      <dsp:nvSpPr>
        <dsp:cNvPr id="0" name=""/>
        <dsp:cNvSpPr/>
      </dsp:nvSpPr>
      <dsp:spPr>
        <a:xfrm rot="5400000">
          <a:off x="969493" y="83132"/>
          <a:ext cx="1260380" cy="1096531"/>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rot="-5400000">
        <a:off x="1222293" y="197617"/>
        <a:ext cx="754779" cy="867562"/>
      </dsp:txXfrm>
    </dsp:sp>
    <dsp:sp modelId="{CDE77C00-87EC-4DC4-890D-A54AA4EDD0B0}">
      <dsp:nvSpPr>
        <dsp:cNvPr id="0" name=""/>
        <dsp:cNvSpPr/>
      </dsp:nvSpPr>
      <dsp:spPr>
        <a:xfrm rot="5400000">
          <a:off x="1559351" y="1152943"/>
          <a:ext cx="1260380" cy="1096531"/>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kern="1200" dirty="0" smtClean="0"/>
            <a:t>テーブルレイアウト変更補助機能</a:t>
          </a:r>
          <a:endParaRPr kumimoji="1" lang="ja-JP" altLang="en-US" sz="1000" kern="1200" dirty="0"/>
        </a:p>
      </dsp:txBody>
      <dsp:txXfrm rot="-5400000">
        <a:off x="1812151" y="1267428"/>
        <a:ext cx="754779" cy="867562"/>
      </dsp:txXfrm>
    </dsp:sp>
    <dsp:sp modelId="{D733679F-FE29-456B-A311-A6EAEA80A30E}">
      <dsp:nvSpPr>
        <dsp:cNvPr id="0" name=""/>
        <dsp:cNvSpPr/>
      </dsp:nvSpPr>
      <dsp:spPr>
        <a:xfrm>
          <a:off x="234691" y="1323095"/>
          <a:ext cx="1361210" cy="756228"/>
        </a:xfrm>
        <a:prstGeom prst="rect">
          <a:avLst/>
        </a:prstGeom>
        <a:noFill/>
        <a:ln>
          <a:noFill/>
        </a:ln>
        <a:effectLst/>
      </dsp:spPr>
      <dsp:style>
        <a:lnRef idx="0">
          <a:scrgbClr r="0" g="0" b="0"/>
        </a:lnRef>
        <a:fillRef idx="0">
          <a:scrgbClr r="0" g="0" b="0"/>
        </a:fillRef>
        <a:effectRef idx="0">
          <a:scrgbClr r="0" g="0" b="0"/>
        </a:effectRef>
        <a:fontRef idx="minor"/>
      </dsp:style>
    </dsp:sp>
    <dsp:sp modelId="{E94144A9-A608-4CF1-B762-98A6BE19E438}">
      <dsp:nvSpPr>
        <dsp:cNvPr id="0" name=""/>
        <dsp:cNvSpPr/>
      </dsp:nvSpPr>
      <dsp:spPr>
        <a:xfrm rot="5400000">
          <a:off x="2743605" y="1152943"/>
          <a:ext cx="1260380" cy="1096531"/>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rot="-5400000">
        <a:off x="2996405" y="1267428"/>
        <a:ext cx="754779" cy="867562"/>
      </dsp:txXfrm>
    </dsp:sp>
    <dsp:sp modelId="{EBF8525F-4145-4523-BE41-87A4B7EFC9FE}">
      <dsp:nvSpPr>
        <dsp:cNvPr id="0" name=""/>
        <dsp:cNvSpPr/>
      </dsp:nvSpPr>
      <dsp:spPr>
        <a:xfrm rot="5400000">
          <a:off x="2153746" y="2222754"/>
          <a:ext cx="1260380" cy="1096531"/>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kern="1200" dirty="0" smtClean="0"/>
            <a:t>コーディング補助機能</a:t>
          </a:r>
          <a:endParaRPr kumimoji="1" lang="ja-JP" altLang="en-US" sz="1000" kern="1200" dirty="0"/>
        </a:p>
      </dsp:txBody>
      <dsp:txXfrm rot="-5400000">
        <a:off x="2406546" y="2337239"/>
        <a:ext cx="754779" cy="867562"/>
      </dsp:txXfrm>
    </dsp:sp>
    <dsp:sp modelId="{FA38D31B-D3CF-462C-B57C-96F237331990}">
      <dsp:nvSpPr>
        <dsp:cNvPr id="0" name=""/>
        <dsp:cNvSpPr/>
      </dsp:nvSpPr>
      <dsp:spPr>
        <a:xfrm>
          <a:off x="3365476" y="2392906"/>
          <a:ext cx="1406584" cy="756228"/>
        </a:xfrm>
        <a:prstGeom prst="rect">
          <a:avLst/>
        </a:prstGeom>
        <a:noFill/>
        <a:ln>
          <a:noFill/>
        </a:ln>
        <a:effectLst/>
      </dsp:spPr>
      <dsp:style>
        <a:lnRef idx="0">
          <a:scrgbClr r="0" g="0" b="0"/>
        </a:lnRef>
        <a:fillRef idx="0">
          <a:scrgbClr r="0" g="0" b="0"/>
        </a:fillRef>
        <a:effectRef idx="0">
          <a:scrgbClr r="0" g="0" b="0"/>
        </a:effectRef>
        <a:fontRef idx="minor"/>
      </dsp:style>
    </dsp:sp>
    <dsp:sp modelId="{5FE6A536-358E-46D7-AD7C-BD3C8D7D13AD}">
      <dsp:nvSpPr>
        <dsp:cNvPr id="0" name=""/>
        <dsp:cNvSpPr/>
      </dsp:nvSpPr>
      <dsp:spPr>
        <a:xfrm rot="5400000">
          <a:off x="969493" y="2222754"/>
          <a:ext cx="1260380" cy="1096531"/>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rot="-5400000">
        <a:off x="1222293" y="2337239"/>
        <a:ext cx="754779" cy="86756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623B4-2ECE-47D2-ACE5-35BD504153FB}" type="datetimeFigureOut">
              <a:rPr kumimoji="1" lang="ja-JP" altLang="en-US" smtClean="0"/>
              <a:t>2025/8/23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4F90F-3744-454B-9C03-EB0D800F3D96}" type="slidenum">
              <a:rPr kumimoji="1" lang="ja-JP" altLang="en-US" smtClean="0"/>
              <a:t>‹#›</a:t>
            </a:fld>
            <a:endParaRPr kumimoji="1" lang="ja-JP" altLang="en-US"/>
          </a:p>
        </p:txBody>
      </p:sp>
    </p:spTree>
    <p:extLst>
      <p:ext uri="{BB962C8B-B14F-4D97-AF65-F5344CB8AC3E}">
        <p14:creationId xmlns:p14="http://schemas.microsoft.com/office/powerpoint/2010/main" val="491700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669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8416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119876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170582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826659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83004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302420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40304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319295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288064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63693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255507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55779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412085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F4F05-CCE2-877F-7034-BE7F7AC991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2EB0B9-DA07-2B3D-102D-EE783CFB42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C6860AE-155D-F358-B46E-B432AB92EF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BA5076-7497-22E0-8CA1-F232735470E6}"/>
              </a:ext>
            </a:extLst>
          </p:cNvPr>
          <p:cNvSpPr>
            <a:spLocks noGrp="1"/>
          </p:cNvSpPr>
          <p:nvPr>
            <p:ph type="sldNum" sz="quarter" idx="10"/>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99279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dirty="0">
              <a:latin typeface="メイリオ" panose="020B0604030504040204" pitchFamily="50" charset="-128"/>
              <a:ea typeface="メイリオ"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6" y="448056"/>
            <a:ext cx="11066400" cy="640080"/>
          </a:xfrm>
        </p:spPr>
        <p:txBody>
          <a:bodyPr rtlCol="0" anchor="b" anchorCtr="0">
            <a:normAutofit/>
          </a:bodyPr>
          <a:lstStyle>
            <a:lvl1pPr>
              <a:defRPr sz="2800">
                <a:solidFill>
                  <a:schemeClr val="bg2">
                    <a:lumMod val="25000"/>
                  </a:schemeClr>
                </a:solidFill>
                <a:latin typeface="メイリオ" panose="020B0604030504040204" pitchFamily="50" charset="-128"/>
                <a:ea typeface="メイリオ"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メイリオ" panose="020B0604030504040204" pitchFamily="50" charset="-128"/>
                <a:ea typeface="メイリオ" panose="020B0604030504040204" pitchFamily="50" charset="-128"/>
              </a:defRPr>
            </a:lvl1pPr>
            <a:lvl2pPr>
              <a:defRPr lang="en-US" sz="1200" smtClean="0">
                <a:solidFill>
                  <a:schemeClr val="tx1">
                    <a:lumMod val="75000"/>
                    <a:lumOff val="25000"/>
                  </a:schemeClr>
                </a:solidFill>
                <a:latin typeface="メイリオ" panose="020B0604030504040204" pitchFamily="50" charset="-128"/>
                <a:ea typeface="メイリオ" panose="020B0604030504040204" pitchFamily="50" charset="-128"/>
              </a:defRPr>
            </a:lvl2pPr>
            <a:lvl3pPr>
              <a:defRPr lang="en-US" sz="1200" smtClean="0">
                <a:solidFill>
                  <a:schemeClr val="tx1">
                    <a:lumMod val="75000"/>
                    <a:lumOff val="25000"/>
                  </a:schemeClr>
                </a:solidFill>
                <a:latin typeface="メイリオ" panose="020B0604030504040204" pitchFamily="50" charset="-128"/>
                <a:ea typeface="メイリオ" panose="020B0604030504040204" pitchFamily="50" charset="-128"/>
              </a:defRPr>
            </a:lvl3pPr>
            <a:lvl4pPr>
              <a:defRPr lang="en-US" sz="1200" smtClean="0">
                <a:solidFill>
                  <a:schemeClr val="tx1">
                    <a:lumMod val="75000"/>
                    <a:lumOff val="25000"/>
                  </a:schemeClr>
                </a:solidFill>
                <a:latin typeface="メイリオ" panose="020B0604030504040204" pitchFamily="50" charset="-128"/>
                <a:ea typeface="メイリオ" panose="020B0604030504040204" pitchFamily="50" charset="-128"/>
              </a:defRPr>
            </a:lvl4pPr>
            <a:lvl5pPr>
              <a:defRPr lang="en-US" sz="1200">
                <a:solidFill>
                  <a:schemeClr val="tx1">
                    <a:lumMod val="75000"/>
                    <a:lumOff val="25000"/>
                  </a:schemeClr>
                </a:solidFill>
                <a:latin typeface="メイリオ" panose="020B0604030504040204" pitchFamily="50" charset="-128"/>
                <a:ea typeface="メイリオ"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endParaRPr lang="ja-JP" altLang="en-US" noProof="0" dirty="0"/>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メイリオ" panose="020B0604030504040204" pitchFamily="50" charset="-128"/>
                <a:ea typeface="メイリオ" panose="020B0604030504040204" pitchFamily="50" charset="-128"/>
              </a:defRPr>
            </a:lvl1pPr>
          </a:lstStyle>
          <a:p>
            <a:fld id="{DAC8C0D2-2181-426E-A221-A4F2B9E7D703}" type="datetime4">
              <a:rPr lang="ja-JP" altLang="en-US" smtClean="0"/>
              <a:pPr/>
              <a:t>2025年8月23日</a:t>
            </a:fld>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メイリオ" panose="020B0604030504040204" pitchFamily="50" charset="-128"/>
                <a:ea typeface="メイリオ" panose="020B0604030504040204" pitchFamily="50" charset="-128"/>
              </a:defRPr>
            </a:lvl1pPr>
          </a:lstStyle>
          <a:p>
            <a:fld id="{9860EDB8-5305-433F-BE41-D7A86D811DB3}" type="slidenum">
              <a:rPr lang="en-US" altLang="ja-JP" smtClean="0"/>
              <a:pPr/>
              <a:t>‹#›</a:t>
            </a:fld>
            <a:endParaRPr lang="ja-JP" altLang="en-US" dirty="0"/>
          </a:p>
        </p:txBody>
      </p:sp>
    </p:spTree>
    <p:extLst>
      <p:ext uri="{BB962C8B-B14F-4D97-AF65-F5344CB8AC3E}">
        <p14:creationId xmlns:p14="http://schemas.microsoft.com/office/powerpoint/2010/main" val="39824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8/23/2025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1C12B6-333C-4CD5-98A4-17C65A4672AB}"/>
              </a:ext>
            </a:extLst>
          </p:cNvPr>
          <p:cNvSpPr>
            <a:spLocks noGrp="1"/>
          </p:cNvSpPr>
          <p:nvPr>
            <p:ph type="ctrTitle"/>
          </p:nvPr>
        </p:nvSpPr>
        <p:spPr>
          <a:xfrm>
            <a:off x="1336945" y="1678193"/>
            <a:ext cx="8954065" cy="2372640"/>
          </a:xfrm>
        </p:spPr>
        <p:txBody>
          <a:bodyPr/>
          <a:lstStyle/>
          <a:p>
            <a:r>
              <a:rPr lang="ja-JP" altLang="en-US" dirty="0"/>
              <a:t/>
            </a:r>
            <a:br>
              <a:rPr lang="ja-JP" altLang="en-US" dirty="0"/>
            </a:br>
            <a:r>
              <a:rPr lang="en-US" altLang="ja-JP" dirty="0"/>
              <a:t> MDA</a:t>
            </a:r>
            <a:r>
              <a:rPr lang="ja-JP" altLang="en-US" dirty="0"/>
              <a:t> </a:t>
            </a:r>
            <a:r>
              <a:rPr lang="en-US" altLang="ja-JP" dirty="0"/>
              <a:t>Good Practices</a:t>
            </a:r>
            <a:br>
              <a:rPr lang="en-US" altLang="ja-JP" dirty="0"/>
            </a:br>
            <a:r>
              <a:rPr lang="en-US" altLang="ja-JP" sz="2800" dirty="0"/>
              <a:t>(mcframe7 development assist) </a:t>
            </a:r>
            <a:r>
              <a:rPr kumimoji="1" lang="en-US" altLang="ja-JP" dirty="0"/>
              <a:t/>
            </a:r>
            <a:br>
              <a:rPr kumimoji="1" lang="en-US" altLang="ja-JP" dirty="0"/>
            </a:br>
            <a:r>
              <a:rPr lang="en-US" altLang="ja-JP" dirty="0"/>
              <a:t>Quick</a:t>
            </a:r>
            <a:r>
              <a:rPr lang="ja-JP" altLang="en-US" dirty="0"/>
              <a:t> </a:t>
            </a:r>
            <a:r>
              <a:rPr lang="en-US" altLang="ja-JP" dirty="0"/>
              <a:t>Start</a:t>
            </a:r>
            <a:endParaRPr kumimoji="1" lang="ja-JP" altLang="en-US" dirty="0"/>
          </a:p>
        </p:txBody>
      </p:sp>
      <p:sp>
        <p:nvSpPr>
          <p:cNvPr id="3" name="字幕 2">
            <a:extLst>
              <a:ext uri="{FF2B5EF4-FFF2-40B4-BE49-F238E27FC236}">
                <a16:creationId xmlns:a16="http://schemas.microsoft.com/office/drawing/2014/main" id="{A1ED0161-D375-4DE0-9929-1AD9461E96BD}"/>
              </a:ext>
            </a:extLst>
          </p:cNvPr>
          <p:cNvSpPr>
            <a:spLocks noGrp="1"/>
          </p:cNvSpPr>
          <p:nvPr>
            <p:ph type="subTitle" idx="1"/>
          </p:nvPr>
        </p:nvSpPr>
        <p:spPr>
          <a:xfrm>
            <a:off x="1909314" y="4259063"/>
            <a:ext cx="8676211" cy="1096899"/>
          </a:xfrm>
        </p:spPr>
        <p:txBody>
          <a:bodyPr>
            <a:normAutofit/>
          </a:bodyPr>
          <a:lstStyle/>
          <a:p>
            <a:r>
              <a:rPr kumimoji="1" lang="en-US" altLang="ja-JP" dirty="0" smtClean="0"/>
              <a:t>R11.50</a:t>
            </a:r>
            <a:endParaRPr kumimoji="1" lang="en-US" altLang="ja-JP" dirty="0"/>
          </a:p>
          <a:p>
            <a:r>
              <a:rPr lang="en-US" altLang="ja-JP" dirty="0"/>
              <a:t>MDA</a:t>
            </a:r>
            <a:r>
              <a:rPr lang="ja-JP" altLang="en-US" dirty="0"/>
              <a:t>の最も価値がある操作</a:t>
            </a:r>
            <a:endParaRPr lang="en-US" altLang="ja-JP" dirty="0"/>
          </a:p>
        </p:txBody>
      </p:sp>
      <p:sp>
        <p:nvSpPr>
          <p:cNvPr id="7" name="テキスト ボックス 6">
            <a:extLst>
              <a:ext uri="{FF2B5EF4-FFF2-40B4-BE49-F238E27FC236}">
                <a16:creationId xmlns:a16="http://schemas.microsoft.com/office/drawing/2014/main" id="{735C29D4-C039-4231-B397-4A0BE4DF03F0}"/>
              </a:ext>
            </a:extLst>
          </p:cNvPr>
          <p:cNvSpPr txBox="1"/>
          <p:nvPr/>
        </p:nvSpPr>
        <p:spPr>
          <a:xfrm>
            <a:off x="9201151" y="6239431"/>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sp>
        <p:nvSpPr>
          <p:cNvPr id="6" name="テキスト ボックス 5">
            <a:extLst>
              <a:ext uri="{FF2B5EF4-FFF2-40B4-BE49-F238E27FC236}">
                <a16:creationId xmlns:a16="http://schemas.microsoft.com/office/drawing/2014/main" id="{A6EBC18B-E2DC-4154-BC60-5C9716C8CCFD}"/>
              </a:ext>
            </a:extLst>
          </p:cNvPr>
          <p:cNvSpPr txBox="1"/>
          <p:nvPr/>
        </p:nvSpPr>
        <p:spPr>
          <a:xfrm>
            <a:off x="8136402" y="5931654"/>
            <a:ext cx="3858749" cy="538609"/>
          </a:xfrm>
          <a:prstGeom prst="rect">
            <a:avLst/>
          </a:prstGeom>
          <a:noFill/>
        </p:spPr>
        <p:txBody>
          <a:bodyPr wrap="none" rtlCol="0">
            <a:spAutoFit/>
          </a:bodyPr>
          <a:lstStyle/>
          <a:p>
            <a:r>
              <a:rPr lang="en-US" altLang="ja-JP" sz="1100" kern="100" dirty="0">
                <a:effectLst/>
                <a:latin typeface="Century" panose="02040604050505020304" pitchFamily="18" charset="0"/>
                <a:ea typeface="ＭＳ 明朝" panose="02020609040205080304" pitchFamily="17" charset="-128"/>
                <a:cs typeface="Times New Roman" panose="02020603050405020304" pitchFamily="18" charset="0"/>
              </a:rPr>
              <a:t>mcframe</a:t>
            </a:r>
            <a:r>
              <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100" kern="100" dirty="0">
                <a:effectLst/>
                <a:latin typeface="+mj-ea"/>
                <a:ea typeface="+mj-ea"/>
                <a:cs typeface="Times New Roman" panose="02020603050405020304" pitchFamily="18" charset="0"/>
              </a:rPr>
              <a:t>ビジネスエンジニアリング株式会社の登録商標</a:t>
            </a:r>
          </a:p>
          <a:p>
            <a:endParaRPr kumimoji="1" lang="ja-JP" altLang="en-US" dirty="0"/>
          </a:p>
        </p:txBody>
      </p:sp>
      <p:graphicFrame>
        <p:nvGraphicFramePr>
          <p:cNvPr id="8" name="図表 7"/>
          <p:cNvGraphicFramePr/>
          <p:nvPr>
            <p:extLst>
              <p:ext uri="{D42A27DB-BD31-4B8C-83A1-F6EECF244321}">
                <p14:modId xmlns:p14="http://schemas.microsoft.com/office/powerpoint/2010/main" val="1042322225"/>
              </p:ext>
            </p:extLst>
          </p:nvPr>
        </p:nvGraphicFramePr>
        <p:xfrm>
          <a:off x="660400" y="2828260"/>
          <a:ext cx="5006753" cy="3402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04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C071-F4F8-A261-5669-287202786D0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25E1A8B9-F178-1DE3-C0E6-7D7D0A02155F}"/>
              </a:ext>
            </a:extLst>
          </p:cNvPr>
          <p:cNvSpPr>
            <a:spLocks noGrp="1"/>
          </p:cNvSpPr>
          <p:nvPr>
            <p:ph type="title"/>
          </p:nvPr>
        </p:nvSpPr>
        <p:spPr>
          <a:xfrm>
            <a:off x="1801639" y="324567"/>
            <a:ext cx="9659218" cy="900204"/>
          </a:xfrm>
        </p:spPr>
        <p:txBody>
          <a:bodyPr rtlCol="0" anchor="ctr">
            <a:normAutofit/>
          </a:bodyPr>
          <a:lstStyle/>
          <a:p>
            <a:r>
              <a:rPr lang="ja-JP" altLang="en-US" b="1" dirty="0"/>
              <a:t>８．</a:t>
            </a:r>
            <a:r>
              <a:rPr lang="ja-JP" altLang="en-US" sz="2800" b="1" dirty="0"/>
              <a:t>コーディング補助・</a:t>
            </a:r>
            <a:r>
              <a:rPr lang="en-US" altLang="ja-JP" sz="2800" b="1" dirty="0"/>
              <a:t>MCT</a:t>
            </a:r>
            <a:r>
              <a:rPr lang="ja-JP" altLang="en-US" sz="2800" b="1" dirty="0"/>
              <a:t>ツールの起動</a:t>
            </a:r>
            <a:endParaRPr lang="en-US" altLang="ja-JP" b="1" dirty="0"/>
          </a:p>
        </p:txBody>
      </p:sp>
      <p:sp>
        <p:nvSpPr>
          <p:cNvPr id="40" name="コンテンツ プレースホルダー 17">
            <a:extLst>
              <a:ext uri="{FF2B5EF4-FFF2-40B4-BE49-F238E27FC236}">
                <a16:creationId xmlns:a16="http://schemas.microsoft.com/office/drawing/2014/main" id="{60540FA5-2A0B-81D7-825C-91C6B6729DFD}"/>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7D56A0E0-F4A0-06BC-B66D-94EE01BCF53D}"/>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EDB0871E-61AC-2378-2CCF-A45E9313D6A3}"/>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a:extLst>
              <a:ext uri="{FF2B5EF4-FFF2-40B4-BE49-F238E27FC236}">
                <a16:creationId xmlns:a16="http://schemas.microsoft.com/office/drawing/2014/main" id="{C7589CC6-AF8F-E810-B19B-9D7EB4E8F5C1}"/>
              </a:ext>
            </a:extLst>
          </p:cNvPr>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2" name="図 1">
            <a:extLst>
              <a:ext uri="{FF2B5EF4-FFF2-40B4-BE49-F238E27FC236}">
                <a16:creationId xmlns:a16="http://schemas.microsoft.com/office/drawing/2014/main" id="{297D0C21-B31F-204A-3DD3-3CBE6BE61BF4}"/>
              </a:ext>
            </a:extLst>
          </p:cNvPr>
          <p:cNvPicPr>
            <a:picLocks noChangeAspect="1"/>
          </p:cNvPicPr>
          <p:nvPr/>
        </p:nvPicPr>
        <p:blipFill>
          <a:blip r:embed="rId4"/>
          <a:srcRect b="75302"/>
          <a:stretch/>
        </p:blipFill>
        <p:spPr>
          <a:xfrm>
            <a:off x="858366" y="1467019"/>
            <a:ext cx="8091487" cy="1205844"/>
          </a:xfrm>
          <a:prstGeom prst="rect">
            <a:avLst/>
          </a:prstGeom>
        </p:spPr>
      </p:pic>
      <p:sp>
        <p:nvSpPr>
          <p:cNvPr id="12" name="フローチャート: 代替処理 11">
            <a:extLst>
              <a:ext uri="{FF2B5EF4-FFF2-40B4-BE49-F238E27FC236}">
                <a16:creationId xmlns:a16="http://schemas.microsoft.com/office/drawing/2014/main" id="{355A748A-2F6D-154D-66FA-44E075B137EA}"/>
              </a:ext>
            </a:extLst>
          </p:cNvPr>
          <p:cNvSpPr/>
          <p:nvPr/>
        </p:nvSpPr>
        <p:spPr>
          <a:xfrm>
            <a:off x="3300458" y="1790342"/>
            <a:ext cx="325642" cy="406613"/>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3" name="図 2">
            <a:extLst>
              <a:ext uri="{FF2B5EF4-FFF2-40B4-BE49-F238E27FC236}">
                <a16:creationId xmlns:a16="http://schemas.microsoft.com/office/drawing/2014/main" id="{FE8CD85A-300A-D9CB-DAB5-D25D3CCB0E01}"/>
              </a:ext>
            </a:extLst>
          </p:cNvPr>
          <p:cNvPicPr>
            <a:picLocks noChangeAspect="1"/>
          </p:cNvPicPr>
          <p:nvPr/>
        </p:nvPicPr>
        <p:blipFill>
          <a:blip r:embed="rId5"/>
          <a:stretch>
            <a:fillRect/>
          </a:stretch>
        </p:blipFill>
        <p:spPr>
          <a:xfrm>
            <a:off x="838200" y="2269488"/>
            <a:ext cx="6225485" cy="3933930"/>
          </a:xfrm>
          <a:prstGeom prst="rect">
            <a:avLst/>
          </a:prstGeom>
        </p:spPr>
      </p:pic>
      <p:pic>
        <p:nvPicPr>
          <p:cNvPr id="5" name="図 4">
            <a:extLst>
              <a:ext uri="{FF2B5EF4-FFF2-40B4-BE49-F238E27FC236}">
                <a16:creationId xmlns:a16="http://schemas.microsoft.com/office/drawing/2014/main" id="{9D151AC0-420E-78CF-EE39-394CA187E492}"/>
              </a:ext>
            </a:extLst>
          </p:cNvPr>
          <p:cNvPicPr>
            <a:picLocks noChangeAspect="1"/>
          </p:cNvPicPr>
          <p:nvPr/>
        </p:nvPicPr>
        <p:blipFill rotWithShape="1">
          <a:blip r:embed="rId6"/>
          <a:srcRect b="10151"/>
          <a:stretch/>
        </p:blipFill>
        <p:spPr>
          <a:xfrm>
            <a:off x="4213523" y="2410385"/>
            <a:ext cx="5914211" cy="4082490"/>
          </a:xfrm>
          <a:prstGeom prst="rect">
            <a:avLst/>
          </a:prstGeom>
        </p:spPr>
      </p:pic>
      <p:sp>
        <p:nvSpPr>
          <p:cNvPr id="14" name="テキスト ボックス 13">
            <a:extLst>
              <a:ext uri="{FF2B5EF4-FFF2-40B4-BE49-F238E27FC236}">
                <a16:creationId xmlns:a16="http://schemas.microsoft.com/office/drawing/2014/main" id="{91918404-159C-AA7C-1CC4-CF3BA1F18006}"/>
              </a:ext>
            </a:extLst>
          </p:cNvPr>
          <p:cNvSpPr txBox="1"/>
          <p:nvPr/>
        </p:nvSpPr>
        <p:spPr>
          <a:xfrm>
            <a:off x="9177555" y="1467018"/>
            <a:ext cx="2433419" cy="4031873"/>
          </a:xfrm>
          <a:prstGeom prst="rect">
            <a:avLst/>
          </a:prstGeom>
          <a:solidFill>
            <a:schemeClr val="bg1"/>
          </a:solidFill>
          <a:ln>
            <a:solidFill>
              <a:schemeClr val="bg1"/>
            </a:solidFill>
          </a:ln>
        </p:spPr>
        <p:txBody>
          <a:bodyPr wrap="square" rtlCol="0">
            <a:spAutoFit/>
          </a:bodyPr>
          <a:lstStyle/>
          <a:p>
            <a:r>
              <a:rPr lang="ja-JP" altLang="en-US" sz="1600" dirty="0"/>
              <a:t>注目：</a:t>
            </a:r>
            <a:endParaRPr kumimoji="1" lang="en-US" altLang="ja-JP" sz="1600" dirty="0"/>
          </a:p>
          <a:p>
            <a:r>
              <a:rPr kumimoji="1" lang="en-US" altLang="ja-JP" sz="1600" dirty="0"/>
              <a:t>DB</a:t>
            </a:r>
            <a:r>
              <a:rPr kumimoji="1" lang="ja-JP" altLang="en-US" sz="1600" dirty="0"/>
              <a:t>、画面、オペレションのテンプレート</a:t>
            </a:r>
            <a:r>
              <a:rPr kumimoji="1" lang="en-US" altLang="ja-JP" sz="1600" dirty="0"/>
              <a:t>:260</a:t>
            </a:r>
            <a:r>
              <a:rPr kumimoji="1" lang="ja-JP" altLang="en-US" sz="1600" dirty="0"/>
              <a:t>個以上のコードテンプレートを提供している。</a:t>
            </a:r>
          </a:p>
          <a:p>
            <a:endParaRPr kumimoji="1" lang="en-US" altLang="ja-JP" sz="1600" dirty="0"/>
          </a:p>
          <a:p>
            <a:r>
              <a:rPr kumimoji="1" lang="ja-JP" altLang="en-US" sz="1600" dirty="0"/>
              <a:t>選択対象により、適切のコードサンプルが自動生成される。コードパタンの選択もできる。</a:t>
            </a:r>
          </a:p>
          <a:p>
            <a:endParaRPr kumimoji="1" lang="en-US" altLang="ja-JP" sz="1600" dirty="0"/>
          </a:p>
          <a:p>
            <a:r>
              <a:rPr kumimoji="1" lang="ja-JP" altLang="en-US" sz="1600" dirty="0"/>
              <a:t>コード要点説明が提供している。</a:t>
            </a:r>
            <a:endParaRPr kumimoji="1" lang="en-US" altLang="ja-JP" sz="1600" dirty="0"/>
          </a:p>
          <a:p>
            <a:endParaRPr kumimoji="1" lang="en-US" altLang="ja-JP" sz="1600" dirty="0"/>
          </a:p>
          <a:p>
            <a:r>
              <a:rPr lang="ja-JP" altLang="en-US" sz="1600" dirty="0">
                <a:ea typeface="メイリオ" panose="020B0604030504040204" pitchFamily="50" charset="-128"/>
                <a:cs typeface="Segoe UI Light" panose="020B0502040204020203" pitchFamily="34" charset="0"/>
              </a:rPr>
              <a:t>処理詳細</a:t>
            </a:r>
            <a:r>
              <a:rPr lang="ja-JP" altLang="en-US" sz="1600" dirty="0">
                <a:cs typeface="Segoe UI Light" panose="020B0502040204020203" pitchFamily="34" charset="0"/>
              </a:rPr>
              <a:t>説明</a:t>
            </a:r>
            <a:r>
              <a:rPr lang="ja-JP" altLang="en-US" sz="1600" dirty="0">
                <a:ea typeface="メイリオ" panose="020B0604030504040204" pitchFamily="50" charset="-128"/>
                <a:cs typeface="Segoe UI Light" panose="020B0502040204020203" pitchFamily="34" charset="0"/>
              </a:rPr>
              <a:t>が同時に自動生成されることがある。</a:t>
            </a:r>
            <a:endParaRPr kumimoji="1" lang="en-US" altLang="ja-JP" sz="1600" dirty="0"/>
          </a:p>
        </p:txBody>
      </p:sp>
    </p:spTree>
    <p:extLst>
      <p:ext uri="{BB962C8B-B14F-4D97-AF65-F5344CB8AC3E}">
        <p14:creationId xmlns:p14="http://schemas.microsoft.com/office/powerpoint/2010/main" val="3775267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a:bodyPr>
          <a:lstStyle/>
          <a:p>
            <a:r>
              <a:rPr lang="ja-JP" altLang="en-US" b="1" dirty="0"/>
              <a:t>９．</a:t>
            </a:r>
            <a:r>
              <a:rPr lang="ja-JP" altLang="en-US" sz="2800" b="1" dirty="0"/>
              <a:t>コーディング補助・</a:t>
            </a:r>
            <a:r>
              <a:rPr lang="ja-JP" altLang="en-US" b="1" dirty="0"/>
              <a:t>コードテンプレート</a:t>
            </a:r>
            <a:r>
              <a:rPr lang="en-US" altLang="ja-JP" b="1" dirty="0"/>
              <a:t>Excel</a:t>
            </a:r>
            <a:r>
              <a:rPr lang="ja-JP" altLang="en-US" b="1" dirty="0"/>
              <a:t>を開く</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sp>
        <p:nvSpPr>
          <p:cNvPr id="16" name="テキスト ボックス 15"/>
          <p:cNvSpPr txBox="1"/>
          <p:nvPr/>
        </p:nvSpPr>
        <p:spPr>
          <a:xfrm>
            <a:off x="9975273" y="1344197"/>
            <a:ext cx="1801091" cy="1754326"/>
          </a:xfrm>
          <a:prstGeom prst="rect">
            <a:avLst/>
          </a:prstGeom>
          <a:noFill/>
        </p:spPr>
        <p:txBody>
          <a:bodyPr wrap="square" rtlCol="0">
            <a:spAutoFit/>
          </a:bodyPr>
          <a:lstStyle/>
          <a:p>
            <a:r>
              <a:rPr lang="ja-JP" altLang="en-US" dirty="0"/>
              <a:t>注目：</a:t>
            </a:r>
            <a:endParaRPr kumimoji="1" lang="en-US" altLang="ja-JP" dirty="0"/>
          </a:p>
          <a:p>
            <a:r>
              <a:rPr lang="ja-JP" altLang="en-US" dirty="0"/>
              <a:t>繰り返しソースを生成する時、</a:t>
            </a:r>
            <a:endParaRPr lang="en-US" altLang="ja-JP" dirty="0"/>
          </a:p>
          <a:p>
            <a:r>
              <a:rPr kumimoji="1" lang="ja-JP" altLang="en-US" dirty="0"/>
              <a:t>コードテンプレート</a:t>
            </a:r>
            <a:r>
              <a:rPr kumimoji="1" lang="en-US" altLang="ja-JP" dirty="0"/>
              <a:t>Excel</a:t>
            </a:r>
            <a:r>
              <a:rPr lang="ja-JP" altLang="en-US" dirty="0"/>
              <a:t>を利用する。</a:t>
            </a:r>
            <a:endParaRPr lang="en-US" altLang="ja-JP" dirty="0"/>
          </a:p>
        </p:txBody>
      </p:sp>
      <p:pic>
        <p:nvPicPr>
          <p:cNvPr id="11" name="図 10"/>
          <p:cNvPicPr>
            <a:picLocks noChangeAspect="1"/>
          </p:cNvPicPr>
          <p:nvPr/>
        </p:nvPicPr>
        <p:blipFill>
          <a:blip r:embed="rId4"/>
          <a:stretch>
            <a:fillRect/>
          </a:stretch>
        </p:blipFill>
        <p:spPr>
          <a:xfrm>
            <a:off x="838200" y="1344197"/>
            <a:ext cx="9009500" cy="4545628"/>
          </a:xfrm>
          <a:prstGeom prst="rect">
            <a:avLst/>
          </a:prstGeom>
        </p:spPr>
      </p:pic>
      <p:sp>
        <p:nvSpPr>
          <p:cNvPr id="12" name="角丸四角形 11"/>
          <p:cNvSpPr/>
          <p:nvPr/>
        </p:nvSpPr>
        <p:spPr>
          <a:xfrm>
            <a:off x="5420245" y="4331855"/>
            <a:ext cx="1146810" cy="18472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F63C546-9902-4CFD-132C-2699C84D0B56}"/>
              </a:ext>
            </a:extLst>
          </p:cNvPr>
          <p:cNvSpPr/>
          <p:nvPr/>
        </p:nvSpPr>
        <p:spPr>
          <a:xfrm>
            <a:off x="2123357" y="3699176"/>
            <a:ext cx="1768050" cy="365804"/>
          </a:xfrm>
          <a:prstGeom prst="rect">
            <a:avLst/>
          </a:prstGeom>
          <a:pattFill prst="pct60">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44A0283-B07E-E74F-BAC9-EFFBBE9D1869}"/>
              </a:ext>
            </a:extLst>
          </p:cNvPr>
          <p:cNvSpPr/>
          <p:nvPr/>
        </p:nvSpPr>
        <p:spPr>
          <a:xfrm>
            <a:off x="2574335" y="2897508"/>
            <a:ext cx="1317071" cy="116282"/>
          </a:xfrm>
          <a:prstGeom prst="rect">
            <a:avLst/>
          </a:prstGeom>
          <a:pattFill prst="pct60">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628CD17-EB13-ACB1-BBD6-4900D600DB80}"/>
              </a:ext>
            </a:extLst>
          </p:cNvPr>
          <p:cNvSpPr/>
          <p:nvPr/>
        </p:nvSpPr>
        <p:spPr>
          <a:xfrm>
            <a:off x="2530794" y="3580306"/>
            <a:ext cx="1360612" cy="116282"/>
          </a:xfrm>
          <a:prstGeom prst="rect">
            <a:avLst/>
          </a:prstGeom>
          <a:pattFill prst="pct60">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7489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a:bodyPr>
          <a:lstStyle/>
          <a:p>
            <a:pPr>
              <a:lnSpc>
                <a:spcPct val="100000"/>
              </a:lnSpc>
            </a:pPr>
            <a:r>
              <a:rPr lang="ja-JP" altLang="en-US" b="1" dirty="0"/>
              <a:t>１０．</a:t>
            </a:r>
            <a:r>
              <a:rPr lang="ja-JP" altLang="en-US" sz="2800" b="1" dirty="0"/>
              <a:t>コーディング補助・ </a:t>
            </a:r>
            <a:r>
              <a:rPr lang="en-US" altLang="ja-JP" b="1" dirty="0"/>
              <a:t>Excel</a:t>
            </a:r>
            <a:r>
              <a:rPr lang="ja-JP" altLang="en-US" b="1" dirty="0"/>
              <a:t>の内容コピー</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14" name="図 13"/>
          <p:cNvPicPr>
            <a:picLocks noChangeAspect="1"/>
          </p:cNvPicPr>
          <p:nvPr/>
        </p:nvPicPr>
        <p:blipFill>
          <a:blip r:embed="rId4"/>
          <a:stretch>
            <a:fillRect/>
          </a:stretch>
        </p:blipFill>
        <p:spPr>
          <a:xfrm>
            <a:off x="838200" y="1309647"/>
            <a:ext cx="9009500" cy="4545628"/>
          </a:xfrm>
          <a:prstGeom prst="rect">
            <a:avLst/>
          </a:prstGeom>
        </p:spPr>
      </p:pic>
      <p:sp>
        <p:nvSpPr>
          <p:cNvPr id="15" name="角丸四角形 14"/>
          <p:cNvSpPr/>
          <p:nvPr/>
        </p:nvSpPr>
        <p:spPr>
          <a:xfrm>
            <a:off x="5395022" y="4032040"/>
            <a:ext cx="1146810" cy="1754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975273" y="1344197"/>
            <a:ext cx="1801091" cy="2308324"/>
          </a:xfrm>
          <a:prstGeom prst="rect">
            <a:avLst/>
          </a:prstGeom>
          <a:noFill/>
        </p:spPr>
        <p:txBody>
          <a:bodyPr wrap="square" rtlCol="0">
            <a:spAutoFit/>
          </a:bodyPr>
          <a:lstStyle/>
          <a:p>
            <a:r>
              <a:rPr lang="ja-JP" altLang="en-US" dirty="0"/>
              <a:t>注目：</a:t>
            </a:r>
            <a:endParaRPr kumimoji="1" lang="en-US" altLang="ja-JP" dirty="0"/>
          </a:p>
          <a:p>
            <a:r>
              <a:rPr lang="en-US" altLang="ja-JP" dirty="0"/>
              <a:t>Excel</a:t>
            </a:r>
            <a:r>
              <a:rPr lang="ja-JP" altLang="en-US" dirty="0"/>
              <a:t>の内容をコピーする時、「</a:t>
            </a:r>
            <a:r>
              <a:rPr lang="en-US" altLang="ja-JP" dirty="0"/>
              <a:t>”</a:t>
            </a:r>
            <a:r>
              <a:rPr lang="ja-JP" altLang="en-US" dirty="0"/>
              <a:t>」が邪魔する場合、「</a:t>
            </a:r>
            <a:r>
              <a:rPr lang="en-US" altLang="ja-JP" dirty="0"/>
              <a:t>Excel</a:t>
            </a:r>
            <a:r>
              <a:rPr lang="ja-JP" altLang="en-US" dirty="0"/>
              <a:t>クリックコピー」機能を利用。</a:t>
            </a:r>
            <a:endParaRPr lang="en-US" altLang="ja-JP" dirty="0"/>
          </a:p>
        </p:txBody>
      </p:sp>
      <p:sp>
        <p:nvSpPr>
          <p:cNvPr id="2" name="正方形/長方形 1">
            <a:extLst>
              <a:ext uri="{FF2B5EF4-FFF2-40B4-BE49-F238E27FC236}">
                <a16:creationId xmlns:a16="http://schemas.microsoft.com/office/drawing/2014/main" id="{C98EDB2C-1AC5-A65D-4633-CFEC67869C4C}"/>
              </a:ext>
            </a:extLst>
          </p:cNvPr>
          <p:cNvSpPr/>
          <p:nvPr/>
        </p:nvSpPr>
        <p:spPr>
          <a:xfrm>
            <a:off x="2114026" y="3652521"/>
            <a:ext cx="1768050" cy="365804"/>
          </a:xfrm>
          <a:prstGeom prst="rect">
            <a:avLst/>
          </a:prstGeom>
          <a:pattFill prst="pct60">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FC97FD4-6206-1648-6FEC-C39FEBF83C95}"/>
              </a:ext>
            </a:extLst>
          </p:cNvPr>
          <p:cNvSpPr/>
          <p:nvPr/>
        </p:nvSpPr>
        <p:spPr>
          <a:xfrm>
            <a:off x="2565004" y="2850853"/>
            <a:ext cx="1317071" cy="116282"/>
          </a:xfrm>
          <a:prstGeom prst="rect">
            <a:avLst/>
          </a:prstGeom>
          <a:pattFill prst="pct60">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11195A4-9BEE-D6E6-FDA1-155076EB0B18}"/>
              </a:ext>
            </a:extLst>
          </p:cNvPr>
          <p:cNvSpPr/>
          <p:nvPr/>
        </p:nvSpPr>
        <p:spPr>
          <a:xfrm>
            <a:off x="2521463" y="3533651"/>
            <a:ext cx="1360612" cy="116282"/>
          </a:xfrm>
          <a:prstGeom prst="rect">
            <a:avLst/>
          </a:prstGeom>
          <a:pattFill prst="pct60">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3345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fontScale="90000"/>
          </a:bodyPr>
          <a:lstStyle/>
          <a:p>
            <a:pPr>
              <a:lnSpc>
                <a:spcPct val="100000"/>
              </a:lnSpc>
            </a:pPr>
            <a:r>
              <a:rPr lang="ja-JP" altLang="en-US" b="1" dirty="0"/>
              <a:t>１１．</a:t>
            </a:r>
            <a:r>
              <a:rPr lang="ja-JP" altLang="en-US" sz="2800" b="1" dirty="0"/>
              <a:t>実装仕様書・ </a:t>
            </a:r>
            <a:r>
              <a:rPr lang="en-US" altLang="ja-JP" b="1" dirty="0"/>
              <a:t>Panel</a:t>
            </a:r>
            <a:r>
              <a:rPr lang="ja-JP" altLang="en-US" b="1" dirty="0"/>
              <a:t>検索</a:t>
            </a:r>
            <a:r>
              <a:rPr lang="en-US" altLang="ja-JP" b="1" dirty="0"/>
              <a:t/>
            </a:r>
            <a:br>
              <a:rPr lang="en-US" altLang="ja-JP" b="1" dirty="0"/>
            </a:br>
            <a:r>
              <a:rPr lang="ja-JP" altLang="en-US" b="1" dirty="0"/>
              <a:t>　　関連実装仕様書（</a:t>
            </a:r>
            <a:r>
              <a:rPr lang="en-US" altLang="ja-JP" b="1" dirty="0"/>
              <a:t>Panel,</a:t>
            </a:r>
            <a:r>
              <a:rPr lang="ja-JP" altLang="en-US" b="1" dirty="0"/>
              <a:t>リストロジック</a:t>
            </a:r>
            <a:r>
              <a:rPr lang="en-US" altLang="ja-JP" b="1" dirty="0"/>
              <a:t>,</a:t>
            </a:r>
            <a:r>
              <a:rPr lang="ja-JP" altLang="en-US" b="1" dirty="0"/>
              <a:t>定数</a:t>
            </a:r>
            <a:r>
              <a:rPr lang="en-US" altLang="ja-JP" b="1" dirty="0"/>
              <a:t>,Meta</a:t>
            </a:r>
            <a:r>
              <a:rPr lang="ja-JP" altLang="en-US" b="1" dirty="0"/>
              <a:t>）開く</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2" name="図 1"/>
          <p:cNvPicPr>
            <a:picLocks noChangeAspect="1"/>
          </p:cNvPicPr>
          <p:nvPr/>
        </p:nvPicPr>
        <p:blipFill>
          <a:blip r:embed="rId4"/>
          <a:stretch>
            <a:fillRect/>
          </a:stretch>
        </p:blipFill>
        <p:spPr>
          <a:xfrm>
            <a:off x="838200" y="1361339"/>
            <a:ext cx="8805120" cy="4990647"/>
          </a:xfrm>
          <a:prstGeom prst="rect">
            <a:avLst/>
          </a:prstGeom>
        </p:spPr>
      </p:pic>
      <p:sp>
        <p:nvSpPr>
          <p:cNvPr id="11" name="フローチャート: 代替処理 10"/>
          <p:cNvSpPr/>
          <p:nvPr/>
        </p:nvSpPr>
        <p:spPr>
          <a:xfrm>
            <a:off x="2379458" y="1684664"/>
            <a:ext cx="258967" cy="399753"/>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テキスト ボックス 12">
            <a:extLst>
              <a:ext uri="{FF2B5EF4-FFF2-40B4-BE49-F238E27FC236}">
                <a16:creationId xmlns:a16="http://schemas.microsoft.com/office/drawing/2014/main" id="{52C69121-BBE3-498A-88E4-8965CA98EABF}"/>
              </a:ext>
            </a:extLst>
          </p:cNvPr>
          <p:cNvSpPr txBox="1"/>
          <p:nvPr/>
        </p:nvSpPr>
        <p:spPr>
          <a:xfrm>
            <a:off x="9694684" y="1334258"/>
            <a:ext cx="1967654" cy="2062103"/>
          </a:xfrm>
          <a:prstGeom prst="rect">
            <a:avLst/>
          </a:prstGeom>
          <a:noFill/>
        </p:spPr>
        <p:txBody>
          <a:bodyPr wrap="square" rtlCol="0">
            <a:spAutoFit/>
          </a:bodyPr>
          <a:lstStyle/>
          <a:p>
            <a:r>
              <a:rPr lang="ja-JP" altLang="en-US" sz="1600" dirty="0"/>
              <a:t>注目：</a:t>
            </a:r>
            <a:endParaRPr lang="en-US" altLang="ja-JP" sz="1600" dirty="0"/>
          </a:p>
          <a:p>
            <a:r>
              <a:rPr kumimoji="1" lang="ja-JP" altLang="en-US" sz="1600" dirty="0"/>
              <a:t>リストロジックの入、出力が分かりやすく表示される。</a:t>
            </a:r>
            <a:endParaRPr kumimoji="1" lang="en-US" altLang="ja-JP" sz="1600" dirty="0"/>
          </a:p>
          <a:p>
            <a:endParaRPr kumimoji="1" lang="en-US" altLang="ja-JP" sz="1600" dirty="0"/>
          </a:p>
          <a:p>
            <a:r>
              <a:rPr kumimoji="1" lang="ja-JP" altLang="en-US" sz="1600" dirty="0"/>
              <a:t>ワンクリックで関連実装仕様書が開ける。</a:t>
            </a:r>
            <a:endParaRPr kumimoji="1" lang="en-US" altLang="ja-JP" sz="1600" dirty="0"/>
          </a:p>
        </p:txBody>
      </p:sp>
    </p:spTree>
    <p:extLst>
      <p:ext uri="{BB962C8B-B14F-4D97-AF65-F5344CB8AC3E}">
        <p14:creationId xmlns:p14="http://schemas.microsoft.com/office/powerpoint/2010/main" val="3624082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a:bodyPr>
          <a:lstStyle/>
          <a:p>
            <a:pPr>
              <a:lnSpc>
                <a:spcPct val="100000"/>
              </a:lnSpc>
            </a:pPr>
            <a:r>
              <a:rPr lang="ja-JP" altLang="en-US" b="1" dirty="0"/>
              <a:t>１２．</a:t>
            </a:r>
            <a:r>
              <a:rPr lang="ja-JP" altLang="en-US" sz="2800" b="1" dirty="0"/>
              <a:t>実装仕様書・</a:t>
            </a:r>
            <a:r>
              <a:rPr lang="ja-JP" altLang="en-US" b="1" dirty="0"/>
              <a:t>画面項目の検索</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2" name="図 1"/>
          <p:cNvPicPr>
            <a:picLocks noChangeAspect="1"/>
          </p:cNvPicPr>
          <p:nvPr/>
        </p:nvPicPr>
        <p:blipFill>
          <a:blip r:embed="rId4"/>
          <a:stretch>
            <a:fillRect/>
          </a:stretch>
        </p:blipFill>
        <p:spPr>
          <a:xfrm>
            <a:off x="838200" y="1421340"/>
            <a:ext cx="8593398" cy="4870645"/>
          </a:xfrm>
          <a:prstGeom prst="rect">
            <a:avLst/>
          </a:prstGeom>
        </p:spPr>
      </p:pic>
      <p:sp>
        <p:nvSpPr>
          <p:cNvPr id="12" name="フローチャート: 代替処理 11"/>
          <p:cNvSpPr/>
          <p:nvPr/>
        </p:nvSpPr>
        <p:spPr>
          <a:xfrm>
            <a:off x="1597445" y="2914650"/>
            <a:ext cx="431380" cy="171450"/>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フローチャート: 代替処理 12"/>
          <p:cNvSpPr/>
          <p:nvPr/>
        </p:nvSpPr>
        <p:spPr>
          <a:xfrm>
            <a:off x="2311820" y="1744665"/>
            <a:ext cx="317080" cy="179385"/>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テキスト ボックス 15">
            <a:extLst>
              <a:ext uri="{FF2B5EF4-FFF2-40B4-BE49-F238E27FC236}">
                <a16:creationId xmlns:a16="http://schemas.microsoft.com/office/drawing/2014/main" id="{52C69121-BBE3-498A-88E4-8965CA98EABF}"/>
              </a:ext>
            </a:extLst>
          </p:cNvPr>
          <p:cNvSpPr txBox="1"/>
          <p:nvPr/>
        </p:nvSpPr>
        <p:spPr>
          <a:xfrm>
            <a:off x="9619056" y="1331661"/>
            <a:ext cx="2058593" cy="584775"/>
          </a:xfrm>
          <a:prstGeom prst="rect">
            <a:avLst/>
          </a:prstGeom>
          <a:noFill/>
        </p:spPr>
        <p:txBody>
          <a:bodyPr wrap="square" rtlCol="0">
            <a:spAutoFit/>
          </a:bodyPr>
          <a:lstStyle/>
          <a:p>
            <a:r>
              <a:rPr lang="ja-JP" altLang="en-US" sz="1600" dirty="0"/>
              <a:t>注目：</a:t>
            </a:r>
            <a:endParaRPr lang="en-US" altLang="ja-JP" sz="1600" dirty="0"/>
          </a:p>
          <a:p>
            <a:r>
              <a:rPr kumimoji="1" lang="ja-JP" altLang="en-US" sz="1600" dirty="0"/>
              <a:t>画面調査に活用する。</a:t>
            </a:r>
            <a:endParaRPr kumimoji="1" lang="en-US" altLang="ja-JP" sz="1600" dirty="0"/>
          </a:p>
        </p:txBody>
      </p:sp>
    </p:spTree>
    <p:extLst>
      <p:ext uri="{BB962C8B-B14F-4D97-AF65-F5344CB8AC3E}">
        <p14:creationId xmlns:p14="http://schemas.microsoft.com/office/powerpoint/2010/main" val="3343059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fontScale="90000"/>
          </a:bodyPr>
          <a:lstStyle/>
          <a:p>
            <a:pPr>
              <a:lnSpc>
                <a:spcPct val="100000"/>
              </a:lnSpc>
            </a:pPr>
            <a:r>
              <a:rPr lang="ja-JP" altLang="en-US" b="1" dirty="0"/>
              <a:t>１３．</a:t>
            </a:r>
            <a:r>
              <a:rPr lang="ja-JP" altLang="en-US" sz="2800" b="1" dirty="0"/>
              <a:t>その他・ </a:t>
            </a:r>
            <a:r>
              <a:rPr lang="en-US" altLang="ja-JP" b="1" dirty="0"/>
              <a:t>Java</a:t>
            </a:r>
            <a:r>
              <a:rPr lang="ja-JP" altLang="en-US" b="1" dirty="0"/>
              <a:t>プロジェクトのワークスペースフォルダ変更</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17" name="図 16"/>
          <p:cNvPicPr>
            <a:picLocks noChangeAspect="1"/>
          </p:cNvPicPr>
          <p:nvPr/>
        </p:nvPicPr>
        <p:blipFill>
          <a:blip r:embed="rId4"/>
          <a:stretch>
            <a:fillRect/>
          </a:stretch>
        </p:blipFill>
        <p:spPr>
          <a:xfrm>
            <a:off x="646312" y="1263192"/>
            <a:ext cx="9107911" cy="4398978"/>
          </a:xfrm>
          <a:prstGeom prst="rect">
            <a:avLst/>
          </a:prstGeom>
        </p:spPr>
      </p:pic>
      <p:sp>
        <p:nvSpPr>
          <p:cNvPr id="18" name="テキスト ボックス 17"/>
          <p:cNvSpPr txBox="1"/>
          <p:nvPr/>
        </p:nvSpPr>
        <p:spPr>
          <a:xfrm>
            <a:off x="9838405" y="1337310"/>
            <a:ext cx="1748305" cy="3416320"/>
          </a:xfrm>
          <a:prstGeom prst="rect">
            <a:avLst/>
          </a:prstGeom>
          <a:noFill/>
        </p:spPr>
        <p:txBody>
          <a:bodyPr wrap="square" rtlCol="0">
            <a:spAutoFit/>
          </a:bodyPr>
          <a:lstStyle/>
          <a:p>
            <a:r>
              <a:rPr lang="ja-JP" altLang="en-US" dirty="0"/>
              <a:t>注目：</a:t>
            </a:r>
            <a:endParaRPr lang="en-US" altLang="ja-JP" dirty="0"/>
          </a:p>
          <a:p>
            <a:r>
              <a:rPr lang="ja-JP" altLang="en-US" dirty="0"/>
              <a:t>一つのパソコンで、標準環境とカスタマイズ後の環境をそれぞれ構築することが可能となる。</a:t>
            </a:r>
            <a:endParaRPr lang="en-US" altLang="ja-JP" dirty="0"/>
          </a:p>
          <a:p>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3351614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2024" y="448056"/>
            <a:ext cx="11085582" cy="640080"/>
          </a:xfrm>
        </p:spPr>
        <p:txBody>
          <a:bodyPr rtlCol="0"/>
          <a:lstStyle/>
          <a:p>
            <a:pPr algn="ctr" rtl="0"/>
            <a:r>
              <a:rPr lang="ja-JP" altLang="en-US" b="1" dirty="0">
                <a:cs typeface="Segoe UI Light" panose="020B0502040204020203" pitchFamily="34" charset="0"/>
              </a:rPr>
              <a:t>まとめ</a:t>
            </a:r>
          </a:p>
        </p:txBody>
      </p:sp>
      <p:grpSp>
        <p:nvGrpSpPr>
          <p:cNvPr id="18" name="グループ 17" descr="手順 1 を示す 1 の番号が振られた小さい円"/>
          <p:cNvGrpSpPr/>
          <p:nvPr/>
        </p:nvGrpSpPr>
        <p:grpSpPr bwMode="blackWhite">
          <a:xfrm>
            <a:off x="531552" y="1845260"/>
            <a:ext cx="558179" cy="412159"/>
            <a:chOff x="6953426" y="711274"/>
            <a:chExt cx="558179" cy="412159"/>
          </a:xfrm>
        </p:grpSpPr>
        <p:sp>
          <p:nvSpPr>
            <p:cNvPr id="19" name="円/楕円 18"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メイリオ" panose="020B0604030504040204" pitchFamily="50" charset="-128"/>
                <a:ea typeface="メイリオ" panose="020B0604030504040204" pitchFamily="50" charset="-128"/>
              </a:endParaRPr>
            </a:p>
          </p:txBody>
        </p:sp>
        <p:sp>
          <p:nvSpPr>
            <p:cNvPr id="20" name="テキスト ボックス 19" descr="番号 1"/>
            <p:cNvSpPr txBox="1">
              <a:spLocks noChangeAspect="1"/>
            </p:cNvSpPr>
            <p:nvPr/>
          </p:nvSpPr>
          <p:spPr bwMode="blackWhite">
            <a:xfrm>
              <a:off x="6953426" y="727564"/>
              <a:ext cx="558179" cy="395869"/>
            </a:xfrm>
            <a:prstGeom prst="rect">
              <a:avLst/>
            </a:prstGeom>
            <a:noFill/>
          </p:spPr>
          <p:txBody>
            <a:bodyPr wrap="square" tIns="72000" rtlCol="0">
              <a:spAutoFit/>
            </a:bodyPr>
            <a:lstStyle/>
            <a:p>
              <a:pPr algn="ctr" rtl="0"/>
              <a:r>
                <a:rPr lang="en-US" altLang="ja-JP" dirty="0">
                  <a:solidFill>
                    <a:schemeClr val="bg1"/>
                  </a:solidFill>
                  <a:latin typeface="メイリオ" panose="020B0604030504040204" pitchFamily="50" charset="-128"/>
                  <a:ea typeface="メイリオ" panose="020B0604030504040204" pitchFamily="50" charset="-128"/>
                  <a:cs typeface="Segoe UI Semibold" panose="020B0702040204020203" pitchFamily="34" charset="0"/>
                </a:rPr>
                <a:t>1</a:t>
              </a:r>
              <a:endParaRPr lang="ja-JP" altLang="en-US" dirty="0">
                <a:solidFill>
                  <a:schemeClr val="bg1"/>
                </a:solidFill>
                <a:latin typeface="メイリオ" panose="020B0604030504040204" pitchFamily="50" charset="-128"/>
                <a:ea typeface="メイリオ" panose="020B0604030504040204" pitchFamily="50" charset="-128"/>
                <a:cs typeface="Segoe UI Semibold" panose="020B0702040204020203" pitchFamily="34" charset="0"/>
              </a:endParaRPr>
            </a:p>
          </p:txBody>
        </p:sp>
      </p:grpSp>
      <p:sp>
        <p:nvSpPr>
          <p:cNvPr id="21" name="コンテンツ プレースホルダー 17"/>
          <p:cNvSpPr txBox="1">
            <a:spLocks/>
          </p:cNvSpPr>
          <p:nvPr/>
        </p:nvSpPr>
        <p:spPr>
          <a:xfrm>
            <a:off x="1089731" y="1850172"/>
            <a:ext cx="9359194" cy="64008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r>
              <a:rPr lang="en-US" altLang="ja-JP" sz="2000" dirty="0"/>
              <a:t>MDA</a:t>
            </a:r>
            <a:r>
              <a:rPr lang="ja-JP" altLang="en-US" sz="2000" dirty="0"/>
              <a:t>の最も価値がある操作</a:t>
            </a:r>
            <a:r>
              <a:rPr lang="ja-JP" altLang="en-US" sz="2000" dirty="0">
                <a:solidFill>
                  <a:prstClr val="black">
                    <a:lumMod val="75000"/>
                    <a:lumOff val="25000"/>
                  </a:prstClr>
                </a:solidFill>
                <a:latin typeface="メイリオ" panose="020B0604030504040204" pitchFamily="50" charset="-128"/>
                <a:ea typeface="メイリオ" panose="020B0604030504040204" pitchFamily="50" charset="-128"/>
                <a:cs typeface="Segoe UI"/>
              </a:rPr>
              <a:t>を紹介しました。</a:t>
            </a:r>
          </a:p>
        </p:txBody>
      </p:sp>
      <p:sp>
        <p:nvSpPr>
          <p:cNvPr id="25" name="コンテンツ プレースホルダー 17">
            <a:extLst>
              <a:ext uri="{FF2B5EF4-FFF2-40B4-BE49-F238E27FC236}">
                <a16:creationId xmlns:a16="http://schemas.microsoft.com/office/drawing/2014/main" id="{47A2142F-3B2F-4174-A395-D56885F1CF1B}"/>
              </a:ext>
            </a:extLst>
          </p:cNvPr>
          <p:cNvSpPr txBox="1">
            <a:spLocks/>
          </p:cNvSpPr>
          <p:nvPr/>
        </p:nvSpPr>
        <p:spPr>
          <a:xfrm>
            <a:off x="603195" y="1312131"/>
            <a:ext cx="8759880" cy="48289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ja-JP" altLang="en-US" sz="2000" dirty="0">
                <a:solidFill>
                  <a:prstClr val="black">
                    <a:lumMod val="75000"/>
                    <a:lumOff val="25000"/>
                  </a:prstClr>
                </a:solidFill>
                <a:latin typeface="メイリオ" panose="020B0604030504040204" pitchFamily="50" charset="-128"/>
                <a:ea typeface="メイリオ" panose="020B0604030504040204" pitchFamily="50" charset="-128"/>
                <a:cs typeface="Segoe UI"/>
              </a:rPr>
              <a:t>本資料では、</a:t>
            </a:r>
          </a:p>
        </p:txBody>
      </p:sp>
      <p:sp>
        <p:nvSpPr>
          <p:cNvPr id="14" name="テキスト ボックス 13">
            <a:extLst>
              <a:ext uri="{FF2B5EF4-FFF2-40B4-BE49-F238E27FC236}">
                <a16:creationId xmlns:a16="http://schemas.microsoft.com/office/drawing/2014/main" id="{B985616C-A96B-4616-A13B-DF4A81E6938B}"/>
              </a:ext>
            </a:extLst>
          </p:cNvPr>
          <p:cNvSpPr txBox="1"/>
          <p:nvPr/>
        </p:nvSpPr>
        <p:spPr>
          <a:xfrm>
            <a:off x="9201151" y="6372781"/>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15" name="図 14">
            <a:extLst>
              <a:ext uri="{FF2B5EF4-FFF2-40B4-BE49-F238E27FC236}">
                <a16:creationId xmlns:a16="http://schemas.microsoft.com/office/drawing/2014/main" id="{D249D621-A90A-4CEE-940F-F3DF2E053F3B}"/>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Tree>
    <p:extLst>
      <p:ext uri="{BB962C8B-B14F-4D97-AF65-F5344CB8AC3E}">
        <p14:creationId xmlns:p14="http://schemas.microsoft.com/office/powerpoint/2010/main" val="2891499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910"/>
          </a:xfrm>
        </p:spPr>
        <p:txBody>
          <a:bodyPr rtlCol="0" anchor="ctr">
            <a:normAutofit/>
          </a:bodyPr>
          <a:lstStyle/>
          <a:p>
            <a:r>
              <a:rPr lang="ja-JP" altLang="en-US" b="1" dirty="0"/>
              <a:t>目次</a:t>
            </a:r>
            <a:endParaRPr lang="ja-JP" altLang="en-US" dirty="0">
              <a:ea typeface="メイリオ" panose="020B0604030504040204" pitchFamily="50" charset="-128"/>
              <a:cs typeface="Segoe UI Light" panose="020B0502040204020203" pitchFamily="34" charset="0"/>
            </a:endParaRPr>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smtClean="0">
                <a:solidFill>
                  <a:schemeClr val="bg2">
                    <a:lumMod val="50000"/>
                  </a:schemeClr>
                </a:solidFill>
              </a:rPr>
              <a:t>2025</a:t>
            </a:r>
            <a:r>
              <a:rPr lang="ja-JP" altLang="en-US" sz="120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11" name="タイトル 1"/>
          <p:cNvSpPr txBox="1">
            <a:spLocks/>
          </p:cNvSpPr>
          <p:nvPr/>
        </p:nvSpPr>
        <p:spPr>
          <a:xfrm>
            <a:off x="838200" y="1330035"/>
            <a:ext cx="10850696" cy="5203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57200" indent="-457200">
              <a:lnSpc>
                <a:spcPct val="100000"/>
              </a:lnSpc>
              <a:buFont typeface="+mj-lt"/>
              <a:buAutoNum type="arabicPeriod"/>
            </a:pPr>
            <a:r>
              <a:rPr lang="en-US" altLang="ja-JP" sz="2400" b="1" dirty="0"/>
              <a:t>DB</a:t>
            </a:r>
            <a:r>
              <a:rPr lang="ja-JP" altLang="en-US" sz="2400" b="1" dirty="0"/>
              <a:t>・テーブル検索、</a:t>
            </a:r>
            <a:r>
              <a:rPr lang="en-US" altLang="ja-JP" sz="2400" b="1" dirty="0"/>
              <a:t>DB</a:t>
            </a:r>
            <a:r>
              <a:rPr lang="ja-JP" altLang="en-US" sz="2400" b="1" dirty="0"/>
              <a:t>実装仕様書を開く</a:t>
            </a:r>
            <a:endParaRPr lang="en-US" altLang="ja-JP" sz="2400" b="1" dirty="0"/>
          </a:p>
          <a:p>
            <a:pPr marL="457200" indent="-457200">
              <a:lnSpc>
                <a:spcPct val="100000"/>
              </a:lnSpc>
              <a:buFont typeface="+mj-lt"/>
              <a:buAutoNum type="arabicPeriod"/>
            </a:pPr>
            <a:r>
              <a:rPr lang="en-US" altLang="ja-JP" sz="2400" b="1" dirty="0"/>
              <a:t>DB</a:t>
            </a:r>
            <a:r>
              <a:rPr lang="ja-JP" altLang="en-US" sz="2400" b="1" dirty="0"/>
              <a:t>・</a:t>
            </a:r>
            <a:r>
              <a:rPr lang="ja-JP" altLang="en-US" sz="2000" b="1" dirty="0"/>
              <a:t>カラム検索、常用フィルター、関連実装仕様書（</a:t>
            </a:r>
            <a:r>
              <a:rPr lang="en-US" altLang="ja-JP" sz="2000" b="1" dirty="0"/>
              <a:t>DB,LL,</a:t>
            </a:r>
            <a:r>
              <a:rPr lang="ja-JP" altLang="en-US" sz="2000" b="1" dirty="0"/>
              <a:t>定数</a:t>
            </a:r>
            <a:r>
              <a:rPr lang="en-US" altLang="ja-JP" sz="2000" b="1" dirty="0"/>
              <a:t>,Meta</a:t>
            </a:r>
            <a:r>
              <a:rPr lang="ja-JP" altLang="en-US" sz="2000" b="1" dirty="0"/>
              <a:t>）を開く</a:t>
            </a:r>
            <a:endParaRPr lang="en-US" altLang="ja-JP" sz="2000" b="1" dirty="0"/>
          </a:p>
          <a:p>
            <a:pPr marL="457200" indent="-457200">
              <a:lnSpc>
                <a:spcPct val="100000"/>
              </a:lnSpc>
              <a:buFont typeface="+mj-lt"/>
              <a:buAutoNum type="arabicPeriod"/>
            </a:pPr>
            <a:r>
              <a:rPr lang="en-US" altLang="ja-JP" sz="2400" b="1" dirty="0"/>
              <a:t>DB</a:t>
            </a:r>
            <a:r>
              <a:rPr lang="ja-JP" altLang="en-US" sz="2400" b="1" dirty="0"/>
              <a:t>・テーブルレイアウト変更支援</a:t>
            </a:r>
            <a:endParaRPr lang="en-US" altLang="ja-JP" sz="2400" b="1" dirty="0"/>
          </a:p>
          <a:p>
            <a:pPr marL="457200" indent="-457200">
              <a:lnSpc>
                <a:spcPct val="100000"/>
              </a:lnSpc>
              <a:buFont typeface="+mj-lt"/>
              <a:buAutoNum type="arabicPeriod"/>
            </a:pPr>
            <a:r>
              <a:rPr lang="en-US" altLang="ja-JP" sz="2400" b="1" dirty="0"/>
              <a:t>DB</a:t>
            </a:r>
            <a:r>
              <a:rPr lang="ja-JP" altLang="en-US" sz="2400" b="1" dirty="0"/>
              <a:t>・</a:t>
            </a:r>
            <a:r>
              <a:rPr lang="en-US" altLang="ja-JP" sz="2400" b="1" dirty="0"/>
              <a:t>SQL</a:t>
            </a:r>
            <a:r>
              <a:rPr lang="ja-JP" altLang="en-US" sz="2400" b="1" dirty="0" err="1"/>
              <a:t>、</a:t>
            </a:r>
            <a:r>
              <a:rPr lang="en-US" altLang="ja-JP" sz="2400" b="1" dirty="0"/>
              <a:t>JQuery</a:t>
            </a:r>
            <a:r>
              <a:rPr lang="ja-JP" altLang="en-US" sz="2400" b="1" dirty="0" err="1"/>
              <a:t>、</a:t>
            </a:r>
            <a:r>
              <a:rPr lang="en-US" altLang="ja-JP" sz="2400" b="1" dirty="0"/>
              <a:t>Java</a:t>
            </a:r>
            <a:r>
              <a:rPr lang="ja-JP" altLang="en-US" sz="2400" b="1" dirty="0"/>
              <a:t>ファイルの日本語項目名変換</a:t>
            </a:r>
            <a:endParaRPr lang="en-US" altLang="ja-JP" sz="2400" b="1" dirty="0"/>
          </a:p>
          <a:p>
            <a:pPr marL="457200" indent="-457200">
              <a:lnSpc>
                <a:spcPct val="100000"/>
              </a:lnSpc>
              <a:buFont typeface="+mj-lt"/>
              <a:buAutoNum type="arabicPeriod"/>
            </a:pPr>
            <a:r>
              <a:rPr lang="en-US" altLang="ja-JP" sz="2400" b="1" dirty="0"/>
              <a:t>DB</a:t>
            </a:r>
            <a:r>
              <a:rPr lang="ja-JP" altLang="en-US" sz="2400" b="1" dirty="0"/>
              <a:t>・ </a:t>
            </a:r>
            <a:r>
              <a:rPr lang="en-US" altLang="ja-JP" sz="2400" b="1" dirty="0"/>
              <a:t>Trigger</a:t>
            </a:r>
            <a:r>
              <a:rPr lang="ja-JP" altLang="en-US" sz="2400" b="1" dirty="0"/>
              <a:t>欠落チェック</a:t>
            </a:r>
            <a:endParaRPr lang="en-US" altLang="ja-JP" sz="2400" b="1" dirty="0"/>
          </a:p>
          <a:p>
            <a:pPr marL="457200" indent="-457200">
              <a:lnSpc>
                <a:spcPct val="100000"/>
              </a:lnSpc>
              <a:buFont typeface="+mj-lt"/>
              <a:buAutoNum type="arabicPeriod"/>
            </a:pPr>
            <a:r>
              <a:rPr lang="en-US" altLang="ja-JP" sz="2400" b="1" dirty="0"/>
              <a:t>DB</a:t>
            </a:r>
            <a:r>
              <a:rPr lang="ja-JP" altLang="en-US" sz="2400" b="1" dirty="0"/>
              <a:t>・テーブル検索条件、結合条件の検索</a:t>
            </a:r>
            <a:endParaRPr lang="en-US" altLang="ja-JP" sz="2400" b="1" dirty="0"/>
          </a:p>
          <a:p>
            <a:pPr marL="457200" indent="-457200">
              <a:lnSpc>
                <a:spcPct val="100000"/>
              </a:lnSpc>
              <a:buFont typeface="+mj-lt"/>
              <a:buAutoNum type="arabicPeriod"/>
            </a:pPr>
            <a:r>
              <a:rPr lang="ja-JP" altLang="en-US" sz="2400" b="1" dirty="0"/>
              <a:t>テスト補助・更新処理</a:t>
            </a:r>
            <a:r>
              <a:rPr lang="ja-JP" altLang="en-US" sz="2400" b="1" dirty="0" smtClean="0"/>
              <a:t>の</a:t>
            </a:r>
            <a:r>
              <a:rPr lang="ja-JP" altLang="en-US" sz="2400" b="1" dirty="0"/>
              <a:t>データ</a:t>
            </a:r>
            <a:r>
              <a:rPr lang="ja-JP" altLang="en-US" sz="2400" b="1" dirty="0" smtClean="0"/>
              <a:t>変更確認</a:t>
            </a:r>
            <a:endParaRPr lang="en-US" altLang="ja-JP" sz="2400" b="1" dirty="0"/>
          </a:p>
          <a:p>
            <a:pPr marL="457200" indent="-457200">
              <a:lnSpc>
                <a:spcPct val="100000"/>
              </a:lnSpc>
              <a:buFont typeface="+mj-lt"/>
              <a:buAutoNum type="arabicPeriod"/>
            </a:pPr>
            <a:r>
              <a:rPr lang="ja-JP" altLang="en-US" sz="2400" b="1" dirty="0"/>
              <a:t>コーディング補助・</a:t>
            </a:r>
            <a:r>
              <a:rPr lang="en-US" altLang="ja-JP" sz="2400" b="1" dirty="0"/>
              <a:t>MCT</a:t>
            </a:r>
            <a:r>
              <a:rPr lang="ja-JP" altLang="en-US" sz="2400" b="1" dirty="0"/>
              <a:t>ツールの起動</a:t>
            </a:r>
            <a:endParaRPr lang="en-US" altLang="ja-JP" sz="2400" b="1" dirty="0"/>
          </a:p>
          <a:p>
            <a:pPr marL="457200" indent="-457200">
              <a:lnSpc>
                <a:spcPct val="100000"/>
              </a:lnSpc>
              <a:buFont typeface="+mj-lt"/>
              <a:buAutoNum type="arabicPeriod"/>
            </a:pPr>
            <a:r>
              <a:rPr lang="ja-JP" altLang="en-US" sz="2400" b="1" dirty="0"/>
              <a:t>コーディング補助・コードテンプレート</a:t>
            </a:r>
            <a:r>
              <a:rPr lang="en-US" altLang="ja-JP" sz="2400" b="1" dirty="0"/>
              <a:t>Excel</a:t>
            </a:r>
            <a:r>
              <a:rPr lang="ja-JP" altLang="en-US" sz="2400" b="1" dirty="0"/>
              <a:t>を開く</a:t>
            </a:r>
            <a:endParaRPr lang="en-US" altLang="ja-JP" sz="2400" b="1" dirty="0"/>
          </a:p>
          <a:p>
            <a:pPr marL="457200" indent="-457200">
              <a:lnSpc>
                <a:spcPct val="100000"/>
              </a:lnSpc>
              <a:buFont typeface="+mj-lt"/>
              <a:buAutoNum type="arabicPeriod"/>
            </a:pPr>
            <a:r>
              <a:rPr lang="ja-JP" altLang="en-US" sz="2400" b="1" dirty="0"/>
              <a:t>コーディング補助・</a:t>
            </a:r>
            <a:r>
              <a:rPr lang="en-US" altLang="ja-JP" sz="2400" b="1" dirty="0"/>
              <a:t>Excel</a:t>
            </a:r>
            <a:r>
              <a:rPr lang="ja-JP" altLang="en-US" sz="2400" b="1" dirty="0"/>
              <a:t>の内容コピー</a:t>
            </a:r>
            <a:endParaRPr lang="en-US" altLang="ja-JP" sz="2400" b="1" dirty="0"/>
          </a:p>
          <a:p>
            <a:pPr marL="457200" indent="-457200">
              <a:lnSpc>
                <a:spcPct val="100000"/>
              </a:lnSpc>
              <a:buFont typeface="+mj-lt"/>
              <a:buAutoNum type="arabicPeriod"/>
            </a:pPr>
            <a:r>
              <a:rPr lang="ja-JP" altLang="en-US" sz="2400" b="1" dirty="0"/>
              <a:t>実装仕様書・</a:t>
            </a:r>
            <a:r>
              <a:rPr lang="en-US" altLang="ja-JP" sz="2000" b="1" dirty="0"/>
              <a:t>Panel</a:t>
            </a:r>
            <a:r>
              <a:rPr lang="ja-JP" altLang="en-US" sz="2000" b="1" dirty="0"/>
              <a:t>検索、関連実装仕様書（</a:t>
            </a:r>
            <a:r>
              <a:rPr lang="en-US" altLang="ja-JP" sz="2000" b="1" dirty="0"/>
              <a:t>Panel,</a:t>
            </a:r>
            <a:r>
              <a:rPr lang="ja-JP" altLang="en-US" sz="2000" b="1" dirty="0"/>
              <a:t>リストロジック</a:t>
            </a:r>
            <a:r>
              <a:rPr lang="en-US" altLang="ja-JP" sz="2000" b="1" dirty="0"/>
              <a:t>,</a:t>
            </a:r>
            <a:r>
              <a:rPr lang="ja-JP" altLang="en-US" sz="2000" b="1" dirty="0"/>
              <a:t>定数</a:t>
            </a:r>
            <a:r>
              <a:rPr lang="en-US" altLang="ja-JP" sz="2000" b="1" dirty="0"/>
              <a:t>,Meta</a:t>
            </a:r>
            <a:r>
              <a:rPr lang="ja-JP" altLang="en-US" sz="2000" b="1" dirty="0"/>
              <a:t>）開く</a:t>
            </a:r>
            <a:endParaRPr lang="en-US" altLang="ja-JP" sz="2000" b="1" dirty="0"/>
          </a:p>
          <a:p>
            <a:pPr marL="457200" indent="-457200">
              <a:lnSpc>
                <a:spcPct val="100000"/>
              </a:lnSpc>
              <a:buFont typeface="+mj-lt"/>
              <a:buAutoNum type="arabicPeriod"/>
            </a:pPr>
            <a:r>
              <a:rPr lang="ja-JP" altLang="en-US" sz="2400" b="1" dirty="0"/>
              <a:t>実装仕様書・画面項目の検索</a:t>
            </a:r>
            <a:endParaRPr lang="en-US" altLang="ja-JP" sz="2400" b="1" dirty="0"/>
          </a:p>
          <a:p>
            <a:pPr marL="457200" indent="-457200">
              <a:lnSpc>
                <a:spcPct val="100000"/>
              </a:lnSpc>
              <a:buFont typeface="+mj-lt"/>
              <a:buAutoNum type="arabicPeriod"/>
            </a:pPr>
            <a:r>
              <a:rPr lang="ja-JP" altLang="en-US" sz="2400" b="1" dirty="0"/>
              <a:t>その他・</a:t>
            </a:r>
            <a:r>
              <a:rPr lang="en-US" altLang="ja-JP" sz="2400" b="1" dirty="0"/>
              <a:t>Java</a:t>
            </a:r>
            <a:r>
              <a:rPr lang="ja-JP" altLang="en-US" sz="2400" b="1" dirty="0"/>
              <a:t>プロジェクトのワークスペースフォルダ変更</a:t>
            </a:r>
            <a:endParaRPr lang="en-US" altLang="ja-JP" sz="2400" b="1" dirty="0"/>
          </a:p>
          <a:p>
            <a:pPr>
              <a:lnSpc>
                <a:spcPct val="100000"/>
              </a:lnSpc>
            </a:pPr>
            <a:endParaRPr lang="en-US" altLang="ja-JP" sz="2400" b="1" dirty="0"/>
          </a:p>
        </p:txBody>
      </p:sp>
    </p:spTree>
    <p:extLst>
      <p:ext uri="{BB962C8B-B14F-4D97-AF65-F5344CB8AC3E}">
        <p14:creationId xmlns:p14="http://schemas.microsoft.com/office/powerpoint/2010/main" val="2158639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fontScale="90000"/>
          </a:bodyPr>
          <a:lstStyle/>
          <a:p>
            <a:r>
              <a:rPr lang="ja-JP" altLang="en-US" b="1" dirty="0"/>
              <a:t>１．</a:t>
            </a:r>
            <a:r>
              <a:rPr lang="en-US" altLang="ja-JP" b="1" dirty="0"/>
              <a:t>DB</a:t>
            </a:r>
            <a:r>
              <a:rPr lang="ja-JP" altLang="en-US" b="1" dirty="0"/>
              <a:t>・テーブル検索</a:t>
            </a:r>
            <a:r>
              <a:rPr lang="en-US" altLang="ja-JP" b="1" dirty="0"/>
              <a:t/>
            </a:r>
            <a:br>
              <a:rPr lang="en-US" altLang="ja-JP" b="1" dirty="0"/>
            </a:br>
            <a:r>
              <a:rPr lang="ja-JP" altLang="en-US" b="1" dirty="0"/>
              <a:t>　　</a:t>
            </a:r>
            <a:r>
              <a:rPr lang="en-US" altLang="ja-JP" b="1" dirty="0"/>
              <a:t>DB</a:t>
            </a:r>
            <a:r>
              <a:rPr lang="ja-JP" altLang="en-US" b="1" dirty="0"/>
              <a:t>実装仕様書の開き</a:t>
            </a:r>
            <a:endParaRPr lang="ja-JP" altLang="en-US"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14" name="テキスト ボックス 13"/>
          <p:cNvSpPr txBox="1"/>
          <p:nvPr/>
        </p:nvSpPr>
        <p:spPr>
          <a:xfrm>
            <a:off x="9594391" y="1371590"/>
            <a:ext cx="2102686" cy="2031325"/>
          </a:xfrm>
          <a:prstGeom prst="rect">
            <a:avLst/>
          </a:prstGeom>
          <a:noFill/>
        </p:spPr>
        <p:txBody>
          <a:bodyPr wrap="square" rtlCol="0">
            <a:spAutoFit/>
          </a:bodyPr>
          <a:lstStyle/>
          <a:p>
            <a:r>
              <a:rPr lang="ja-JP" altLang="en-US" dirty="0"/>
              <a:t>注目：</a:t>
            </a:r>
            <a:endParaRPr lang="en-US" altLang="ja-JP" dirty="0"/>
          </a:p>
          <a:p>
            <a:r>
              <a:rPr kumimoji="1" lang="ja-JP" altLang="en-US" dirty="0"/>
              <a:t>ワンクリックで</a:t>
            </a:r>
            <a:r>
              <a:rPr kumimoji="1" lang="en-US" altLang="ja-JP" dirty="0"/>
              <a:t>DB</a:t>
            </a:r>
            <a:r>
              <a:rPr lang="ja-JP" altLang="en-US" dirty="0"/>
              <a:t>実装仕様が開ける。</a:t>
            </a:r>
            <a:endParaRPr kumimoji="1" lang="en-US" altLang="ja-JP" dirty="0"/>
          </a:p>
          <a:p>
            <a:endParaRPr kumimoji="1" lang="en-US" altLang="ja-JP" dirty="0"/>
          </a:p>
          <a:p>
            <a:r>
              <a:rPr lang="en-US" altLang="ja-JP" dirty="0"/>
              <a:t>DB</a:t>
            </a:r>
            <a:r>
              <a:rPr lang="ja-JP" altLang="en-US" dirty="0"/>
              <a:t>実装仕様書に</a:t>
            </a:r>
            <a:r>
              <a:rPr lang="en-US" altLang="ja-JP" dirty="0" err="1"/>
              <a:t>mcframe</a:t>
            </a:r>
            <a:r>
              <a:rPr lang="ja-JP" altLang="en-US" dirty="0"/>
              <a:t>の実装情報を濃縮するもの。</a:t>
            </a:r>
            <a:endParaRPr kumimoji="1" lang="ja-JP" altLang="en-US" dirty="0"/>
          </a:p>
        </p:txBody>
      </p:sp>
      <p:pic>
        <p:nvPicPr>
          <p:cNvPr id="15" name="図 14" descr="グラフィカル ユーザー インターフェイス, アプリケーション, テーブル, Excel&#10;&#10;自動的に生成された説明"/>
          <p:cNvPicPr/>
          <p:nvPr/>
        </p:nvPicPr>
        <p:blipFill>
          <a:blip r:embed="rId4" cstate="screen">
            <a:extLst>
              <a:ext uri="{28A0092B-C50C-407E-A947-70E740481C1C}">
                <a14:useLocalDpi xmlns:a14="http://schemas.microsoft.com/office/drawing/2010/main"/>
              </a:ext>
            </a:extLst>
          </a:blip>
          <a:stretch>
            <a:fillRect/>
          </a:stretch>
        </p:blipFill>
        <p:spPr>
          <a:xfrm>
            <a:off x="858366" y="1442702"/>
            <a:ext cx="8656826" cy="4903259"/>
          </a:xfrm>
          <a:prstGeom prst="rect">
            <a:avLst/>
          </a:prstGeom>
        </p:spPr>
      </p:pic>
      <p:sp>
        <p:nvSpPr>
          <p:cNvPr id="16" name="フローチャート: 代替処理 15"/>
          <p:cNvSpPr/>
          <p:nvPr/>
        </p:nvSpPr>
        <p:spPr>
          <a:xfrm>
            <a:off x="2181885" y="1908619"/>
            <a:ext cx="298765" cy="282320"/>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099787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a:bodyPr>
          <a:lstStyle/>
          <a:p>
            <a:r>
              <a:rPr lang="ja-JP" altLang="en-US" sz="2500" b="1" dirty="0"/>
              <a:t>２．</a:t>
            </a:r>
            <a:r>
              <a:rPr lang="en-US" altLang="ja-JP" sz="2500" b="1" dirty="0"/>
              <a:t>DB</a:t>
            </a:r>
            <a:r>
              <a:rPr lang="ja-JP" altLang="en-US" sz="2500" b="1" dirty="0"/>
              <a:t>・カラム検索、カラム常用フィルター</a:t>
            </a:r>
            <a:r>
              <a:rPr lang="en-US" altLang="ja-JP" sz="2500" b="1" dirty="0"/>
              <a:t/>
            </a:r>
            <a:br>
              <a:rPr lang="en-US" altLang="ja-JP" sz="2500" b="1" dirty="0"/>
            </a:br>
            <a:r>
              <a:rPr lang="ja-JP" altLang="en-US" sz="2500" b="1" dirty="0"/>
              <a:t>　　関連実装仕様書（</a:t>
            </a:r>
            <a:r>
              <a:rPr lang="en-US" altLang="ja-JP" sz="2500" b="1" dirty="0"/>
              <a:t> DB,</a:t>
            </a:r>
            <a:r>
              <a:rPr lang="ja-JP" altLang="en-US" sz="2500" b="1" dirty="0"/>
              <a:t>リストロジック</a:t>
            </a:r>
            <a:r>
              <a:rPr lang="en-US" altLang="ja-JP" sz="2500" b="1" dirty="0"/>
              <a:t>,</a:t>
            </a:r>
            <a:r>
              <a:rPr lang="ja-JP" altLang="en-US" sz="2500" b="1" dirty="0"/>
              <a:t>定数</a:t>
            </a:r>
            <a:r>
              <a:rPr lang="en-US" altLang="ja-JP" sz="2500" b="1" dirty="0"/>
              <a:t>,Meta </a:t>
            </a:r>
            <a:r>
              <a:rPr lang="ja-JP" altLang="en-US" sz="2500" b="1" dirty="0"/>
              <a:t>）の開き</a:t>
            </a: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4"/>
          <a:srcRect l="8832" t="4365" r="10494" b="42645"/>
          <a:stretch/>
        </p:blipFill>
        <p:spPr>
          <a:xfrm>
            <a:off x="858366" y="454982"/>
            <a:ext cx="868563" cy="640081"/>
          </a:xfrm>
          <a:prstGeom prst="rect">
            <a:avLst/>
          </a:prstGeom>
        </p:spPr>
      </p:pic>
      <p:pic>
        <p:nvPicPr>
          <p:cNvPr id="14" name="図 13"/>
          <p:cNvPicPr>
            <a:picLocks noChangeAspect="1"/>
          </p:cNvPicPr>
          <p:nvPr/>
        </p:nvPicPr>
        <p:blipFill>
          <a:blip r:embed="rId5"/>
          <a:stretch>
            <a:fillRect/>
          </a:stretch>
        </p:blipFill>
        <p:spPr>
          <a:xfrm>
            <a:off x="838200" y="1314627"/>
            <a:ext cx="8678783" cy="2955202"/>
          </a:xfrm>
          <a:prstGeom prst="rect">
            <a:avLst/>
          </a:prstGeom>
        </p:spPr>
      </p:pic>
      <p:pic>
        <p:nvPicPr>
          <p:cNvPr id="15" name="図 14"/>
          <p:cNvPicPr>
            <a:picLocks noChangeAspect="1"/>
          </p:cNvPicPr>
          <p:nvPr/>
        </p:nvPicPr>
        <p:blipFill rotWithShape="1">
          <a:blip r:embed="rId6"/>
          <a:srcRect b="34090"/>
          <a:stretch/>
        </p:blipFill>
        <p:spPr>
          <a:xfrm>
            <a:off x="1474350" y="3489933"/>
            <a:ext cx="8210471" cy="2608695"/>
          </a:xfrm>
          <a:prstGeom prst="rect">
            <a:avLst/>
          </a:prstGeom>
        </p:spPr>
      </p:pic>
      <p:sp>
        <p:nvSpPr>
          <p:cNvPr id="16" name="フローチャート: 代替処理 15"/>
          <p:cNvSpPr/>
          <p:nvPr/>
        </p:nvSpPr>
        <p:spPr>
          <a:xfrm>
            <a:off x="4360875" y="3109424"/>
            <a:ext cx="941129" cy="98223"/>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 name="図 1"/>
          <p:cNvPicPr>
            <a:picLocks noChangeAspect="1"/>
          </p:cNvPicPr>
          <p:nvPr/>
        </p:nvPicPr>
        <p:blipFill>
          <a:blip r:embed="rId7"/>
          <a:stretch>
            <a:fillRect/>
          </a:stretch>
        </p:blipFill>
        <p:spPr>
          <a:xfrm>
            <a:off x="1801639" y="2109487"/>
            <a:ext cx="905001" cy="914528"/>
          </a:xfrm>
          <a:prstGeom prst="rect">
            <a:avLst/>
          </a:prstGeom>
        </p:spPr>
      </p:pic>
      <p:sp>
        <p:nvSpPr>
          <p:cNvPr id="18" name="テキスト ボックス 17"/>
          <p:cNvSpPr txBox="1"/>
          <p:nvPr/>
        </p:nvSpPr>
        <p:spPr>
          <a:xfrm>
            <a:off x="9599637" y="1365541"/>
            <a:ext cx="2441471" cy="4524315"/>
          </a:xfrm>
          <a:prstGeom prst="rect">
            <a:avLst/>
          </a:prstGeom>
          <a:noFill/>
        </p:spPr>
        <p:txBody>
          <a:bodyPr wrap="square" rtlCol="0">
            <a:spAutoFit/>
          </a:bodyPr>
          <a:lstStyle/>
          <a:p>
            <a:r>
              <a:rPr lang="ja-JP" altLang="en-US" dirty="0"/>
              <a:t>注目：</a:t>
            </a:r>
            <a:endParaRPr lang="en-US" altLang="ja-JP" dirty="0"/>
          </a:p>
          <a:p>
            <a:r>
              <a:rPr lang="ja-JP" altLang="en-US" dirty="0"/>
              <a:t>常用フィルターのワンクリックで管理項目（区分、フラグ）が一覧表示される。</a:t>
            </a:r>
            <a:endParaRPr lang="en-US" altLang="ja-JP" dirty="0"/>
          </a:p>
          <a:p>
            <a:endParaRPr lang="en-US" altLang="ja-JP" dirty="0"/>
          </a:p>
          <a:p>
            <a:r>
              <a:rPr lang="ja-JP" altLang="en-US" dirty="0"/>
              <a:t>検索時特定管理</a:t>
            </a:r>
            <a:r>
              <a:rPr lang="en-US" altLang="ja-JP" dirty="0"/>
              <a:t>FLG</a:t>
            </a:r>
            <a:r>
              <a:rPr lang="ja-JP" altLang="en-US" dirty="0"/>
              <a:t>（例、取消</a:t>
            </a:r>
            <a:r>
              <a:rPr lang="en-US" altLang="ja-JP" dirty="0"/>
              <a:t>FLG</a:t>
            </a:r>
            <a:r>
              <a:rPr lang="ja-JP" altLang="en-US" dirty="0" err="1"/>
              <a:t>、</a:t>
            </a:r>
            <a:r>
              <a:rPr lang="ja-JP" altLang="en-US" dirty="0"/>
              <a:t>打切</a:t>
            </a:r>
            <a:r>
              <a:rPr lang="en-US" altLang="ja-JP" dirty="0"/>
              <a:t>FLG</a:t>
            </a:r>
            <a:r>
              <a:rPr lang="ja-JP" altLang="en-US" dirty="0" err="1"/>
              <a:t>、</a:t>
            </a:r>
            <a:r>
              <a:rPr lang="ja-JP" altLang="en-US" dirty="0"/>
              <a:t>完了</a:t>
            </a:r>
            <a:r>
              <a:rPr lang="en-US" altLang="ja-JP" dirty="0"/>
              <a:t>FLG</a:t>
            </a:r>
            <a:r>
              <a:rPr lang="ja-JP" altLang="en-US" dirty="0"/>
              <a:t>）条件漏れ、素早く感知できる。</a:t>
            </a:r>
            <a:endParaRPr lang="en-US" altLang="ja-JP" dirty="0"/>
          </a:p>
          <a:p>
            <a:endParaRPr lang="en-US" altLang="ja-JP" dirty="0"/>
          </a:p>
          <a:p>
            <a:r>
              <a:rPr kumimoji="1" lang="ja-JP" altLang="en-US" dirty="0"/>
              <a:t>ワンクリックで</a:t>
            </a:r>
            <a:r>
              <a:rPr lang="ja-JP" altLang="en-US" dirty="0"/>
              <a:t>関連実装仕様（</a:t>
            </a:r>
            <a:r>
              <a:rPr lang="en-US" altLang="ja-JP" dirty="0"/>
              <a:t>DB</a:t>
            </a:r>
            <a:r>
              <a:rPr lang="ja-JP" altLang="en-US" dirty="0" err="1"/>
              <a:t>、</a:t>
            </a:r>
            <a:r>
              <a:rPr lang="ja-JP" altLang="en-US" dirty="0"/>
              <a:t>リストロジック、定数、</a:t>
            </a:r>
            <a:r>
              <a:rPr lang="en-US" altLang="ja-JP" dirty="0"/>
              <a:t>Meta</a:t>
            </a:r>
            <a:r>
              <a:rPr lang="ja-JP" altLang="en-US" dirty="0"/>
              <a:t>）が開ける。</a:t>
            </a:r>
            <a:endParaRPr lang="en-US" altLang="ja-JP" dirty="0"/>
          </a:p>
        </p:txBody>
      </p:sp>
    </p:spTree>
    <p:extLst>
      <p:ext uri="{BB962C8B-B14F-4D97-AF65-F5344CB8AC3E}">
        <p14:creationId xmlns:p14="http://schemas.microsoft.com/office/powerpoint/2010/main" val="1516438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a:bodyPr>
          <a:lstStyle/>
          <a:p>
            <a:pPr>
              <a:lnSpc>
                <a:spcPct val="100000"/>
              </a:lnSpc>
            </a:pPr>
            <a:r>
              <a:rPr lang="ja-JP" altLang="en-US" b="1" dirty="0"/>
              <a:t>３．</a:t>
            </a:r>
            <a:r>
              <a:rPr lang="en-US" altLang="ja-JP" b="1" dirty="0"/>
              <a:t>DB</a:t>
            </a:r>
            <a:r>
              <a:rPr lang="ja-JP" altLang="en-US" b="1" dirty="0"/>
              <a:t>・テーブルレイアウト変更支援</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10" name="タイトル 1"/>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12" name="図 11" descr="グラフィカル ユーザー インターフェイス, アプリケーション, テーブル, Excel&#10;&#10;自動的に生成された説明"/>
          <p:cNvPicPr/>
          <p:nvPr/>
        </p:nvPicPr>
        <p:blipFill>
          <a:blip r:embed="rId4"/>
          <a:stretch>
            <a:fillRect/>
          </a:stretch>
        </p:blipFill>
        <p:spPr>
          <a:xfrm>
            <a:off x="858365" y="1377868"/>
            <a:ext cx="8611559" cy="4885608"/>
          </a:xfrm>
          <a:prstGeom prst="rect">
            <a:avLst/>
          </a:prstGeom>
        </p:spPr>
      </p:pic>
      <p:sp>
        <p:nvSpPr>
          <p:cNvPr id="13" name="フローチャート: 代替処理 12"/>
          <p:cNvSpPr/>
          <p:nvPr/>
        </p:nvSpPr>
        <p:spPr>
          <a:xfrm>
            <a:off x="4789283" y="1701193"/>
            <a:ext cx="298765" cy="282320"/>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テキスト ボックス 16"/>
          <p:cNvSpPr txBox="1"/>
          <p:nvPr/>
        </p:nvSpPr>
        <p:spPr>
          <a:xfrm>
            <a:off x="9594391" y="1371590"/>
            <a:ext cx="2102686" cy="1477328"/>
          </a:xfrm>
          <a:prstGeom prst="rect">
            <a:avLst/>
          </a:prstGeom>
          <a:noFill/>
        </p:spPr>
        <p:txBody>
          <a:bodyPr wrap="square" rtlCol="0">
            <a:spAutoFit/>
          </a:bodyPr>
          <a:lstStyle/>
          <a:p>
            <a:r>
              <a:rPr lang="ja-JP" altLang="en-US" dirty="0"/>
              <a:t>注目：</a:t>
            </a:r>
            <a:endParaRPr lang="en-US" altLang="ja-JP" dirty="0"/>
          </a:p>
          <a:p>
            <a:r>
              <a:rPr kumimoji="1" lang="ja-JP" altLang="en-US" dirty="0"/>
              <a:t>テーブルレイアウトの変更、追加スクリプトが気楽で作成できる。</a:t>
            </a:r>
          </a:p>
        </p:txBody>
      </p:sp>
    </p:spTree>
    <p:extLst>
      <p:ext uri="{BB962C8B-B14F-4D97-AF65-F5344CB8AC3E}">
        <p14:creationId xmlns:p14="http://schemas.microsoft.com/office/powerpoint/2010/main" val="3534798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fontScale="90000"/>
          </a:bodyPr>
          <a:lstStyle/>
          <a:p>
            <a:pPr>
              <a:lnSpc>
                <a:spcPct val="100000"/>
              </a:lnSpc>
            </a:pPr>
            <a:r>
              <a:rPr lang="ja-JP" altLang="en-US" b="1" dirty="0"/>
              <a:t>４．</a:t>
            </a:r>
            <a:r>
              <a:rPr lang="en-US" altLang="ja-JP" b="1" dirty="0"/>
              <a:t>DB</a:t>
            </a:r>
            <a:r>
              <a:rPr lang="ja-JP" altLang="en-US" b="1" dirty="0"/>
              <a:t>・</a:t>
            </a:r>
            <a:r>
              <a:rPr lang="en-US" altLang="ja-JP" b="1" dirty="0"/>
              <a:t>SQL</a:t>
            </a:r>
            <a:r>
              <a:rPr lang="ja-JP" altLang="en-US" b="1" dirty="0" err="1"/>
              <a:t>、</a:t>
            </a:r>
            <a:r>
              <a:rPr lang="en-US" altLang="ja-JP" b="1" dirty="0"/>
              <a:t>JQuery</a:t>
            </a:r>
            <a:r>
              <a:rPr lang="ja-JP" altLang="en-US" b="1" dirty="0" err="1"/>
              <a:t>、</a:t>
            </a:r>
            <a:r>
              <a:rPr lang="en-US" altLang="ja-JP" b="1" dirty="0"/>
              <a:t>Java</a:t>
            </a:r>
            <a:r>
              <a:rPr lang="ja-JP" altLang="en-US" b="1" dirty="0"/>
              <a:t>ファイルの日本語項目名変換</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pic>
        <p:nvPicPr>
          <p:cNvPr id="5" name="図 4"/>
          <p:cNvPicPr>
            <a:picLocks noChangeAspect="1"/>
          </p:cNvPicPr>
          <p:nvPr/>
        </p:nvPicPr>
        <p:blipFill>
          <a:blip r:embed="rId4"/>
          <a:stretch>
            <a:fillRect/>
          </a:stretch>
        </p:blipFill>
        <p:spPr>
          <a:xfrm>
            <a:off x="858366" y="1442703"/>
            <a:ext cx="7901785" cy="4767874"/>
          </a:xfrm>
          <a:prstGeom prst="rect">
            <a:avLst/>
          </a:prstGeom>
        </p:spPr>
      </p:pic>
      <p:sp>
        <p:nvSpPr>
          <p:cNvPr id="22" name="テキスト ボックス 21"/>
          <p:cNvSpPr txBox="1"/>
          <p:nvPr/>
        </p:nvSpPr>
        <p:spPr>
          <a:xfrm>
            <a:off x="8966998" y="1442703"/>
            <a:ext cx="2629746" cy="2308324"/>
          </a:xfrm>
          <a:prstGeom prst="rect">
            <a:avLst/>
          </a:prstGeom>
          <a:noFill/>
        </p:spPr>
        <p:txBody>
          <a:bodyPr wrap="square" rtlCol="0">
            <a:spAutoFit/>
          </a:bodyPr>
          <a:lstStyle/>
          <a:p>
            <a:r>
              <a:rPr lang="ja-JP" altLang="en-US" dirty="0"/>
              <a:t>注目：</a:t>
            </a:r>
            <a:endParaRPr lang="en-US" altLang="ja-JP" dirty="0"/>
          </a:p>
          <a:p>
            <a:r>
              <a:rPr kumimoji="1" lang="en-US" altLang="ja-JP" dirty="0"/>
              <a:t>DB</a:t>
            </a:r>
            <a:r>
              <a:rPr kumimoji="1" lang="ja-JP" altLang="en-US" dirty="0"/>
              <a:t>項目の物理名⇔論理名相互置換ができる。</a:t>
            </a:r>
            <a:endParaRPr kumimoji="1" lang="en-US" altLang="ja-JP" dirty="0"/>
          </a:p>
          <a:p>
            <a:endParaRPr kumimoji="1" lang="en-US" altLang="ja-JP" dirty="0"/>
          </a:p>
          <a:p>
            <a:r>
              <a:rPr kumimoji="1" lang="en-US" altLang="ja-JP" dirty="0"/>
              <a:t>Query*.java</a:t>
            </a:r>
            <a:r>
              <a:rPr kumimoji="1" lang="ja-JP" altLang="en-US" dirty="0" err="1"/>
              <a:t>、</a:t>
            </a:r>
            <a:r>
              <a:rPr kumimoji="1" lang="en-US" altLang="ja-JP" dirty="0"/>
              <a:t>SQL*.java</a:t>
            </a:r>
            <a:r>
              <a:rPr kumimoji="1" lang="ja-JP" altLang="en-US" dirty="0" err="1"/>
              <a:t>、</a:t>
            </a:r>
            <a:r>
              <a:rPr kumimoji="1" lang="en-US" altLang="ja-JP" dirty="0"/>
              <a:t>*.java </a:t>
            </a:r>
            <a:r>
              <a:rPr kumimoji="1" lang="ja-JP" altLang="en-US" dirty="0"/>
              <a:t>ファイルを指定し、論理名変換することができる。</a:t>
            </a:r>
          </a:p>
        </p:txBody>
      </p:sp>
      <p:sp>
        <p:nvSpPr>
          <p:cNvPr id="24" name="フローチャート: 代替処理 23"/>
          <p:cNvSpPr/>
          <p:nvPr/>
        </p:nvSpPr>
        <p:spPr>
          <a:xfrm>
            <a:off x="3951082" y="1757362"/>
            <a:ext cx="430417" cy="528638"/>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4284370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a:bodyPr>
          <a:lstStyle/>
          <a:p>
            <a:pPr>
              <a:lnSpc>
                <a:spcPct val="100000"/>
              </a:lnSpc>
            </a:pPr>
            <a:r>
              <a:rPr lang="en-US" altLang="ja-JP" b="1" dirty="0"/>
              <a:t>5</a:t>
            </a:r>
            <a:r>
              <a:rPr lang="ja-JP" altLang="en-US" b="1" dirty="0"/>
              <a:t>．</a:t>
            </a:r>
            <a:r>
              <a:rPr lang="en-US" altLang="ja-JP" b="1" dirty="0"/>
              <a:t>DB</a:t>
            </a:r>
            <a:r>
              <a:rPr lang="ja-JP" altLang="en-US" b="1" dirty="0"/>
              <a:t>・</a:t>
            </a:r>
            <a:r>
              <a:rPr lang="en-US" altLang="ja-JP" b="1" dirty="0"/>
              <a:t>Trigger</a:t>
            </a:r>
            <a:r>
              <a:rPr lang="ja-JP" altLang="en-US" b="1" dirty="0"/>
              <a:t>欠落チェック</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2" name="図 1"/>
          <p:cNvPicPr>
            <a:picLocks noChangeAspect="1"/>
          </p:cNvPicPr>
          <p:nvPr/>
        </p:nvPicPr>
        <p:blipFill>
          <a:blip r:embed="rId4"/>
          <a:stretch>
            <a:fillRect/>
          </a:stretch>
        </p:blipFill>
        <p:spPr>
          <a:xfrm>
            <a:off x="605289" y="1329190"/>
            <a:ext cx="8842735" cy="5011967"/>
          </a:xfrm>
          <a:prstGeom prst="rect">
            <a:avLst/>
          </a:prstGeom>
        </p:spPr>
      </p:pic>
      <p:sp>
        <p:nvSpPr>
          <p:cNvPr id="15" name="テキスト ボックス 14">
            <a:extLst>
              <a:ext uri="{FF2B5EF4-FFF2-40B4-BE49-F238E27FC236}">
                <a16:creationId xmlns:a16="http://schemas.microsoft.com/office/drawing/2014/main" id="{52C69121-BBE3-498A-88E4-8965CA98EABF}"/>
              </a:ext>
            </a:extLst>
          </p:cNvPr>
          <p:cNvSpPr txBox="1"/>
          <p:nvPr/>
        </p:nvSpPr>
        <p:spPr>
          <a:xfrm>
            <a:off x="9619057" y="1313950"/>
            <a:ext cx="1967654" cy="1569660"/>
          </a:xfrm>
          <a:prstGeom prst="rect">
            <a:avLst/>
          </a:prstGeom>
          <a:noFill/>
        </p:spPr>
        <p:txBody>
          <a:bodyPr wrap="square" rtlCol="0">
            <a:spAutoFit/>
          </a:bodyPr>
          <a:lstStyle/>
          <a:p>
            <a:r>
              <a:rPr lang="ja-JP" altLang="en-US" sz="1600" dirty="0"/>
              <a:t>注目：</a:t>
            </a:r>
            <a:endParaRPr lang="en-US" altLang="ja-JP" sz="1600" dirty="0"/>
          </a:p>
          <a:p>
            <a:r>
              <a:rPr lang="ja-JP" altLang="en-US" sz="1600" dirty="0"/>
              <a:t>運用上</a:t>
            </a:r>
            <a:r>
              <a:rPr lang="en-US" altLang="ja-JP" sz="1600" dirty="0"/>
              <a:t>Trigger</a:t>
            </a:r>
            <a:r>
              <a:rPr lang="ja-JP" altLang="en-US" sz="1600" dirty="0"/>
              <a:t>が欠落やすい、運用漏れをチェックするため、</a:t>
            </a:r>
            <a:r>
              <a:rPr lang="en-US" altLang="ja-JP" sz="1600" dirty="0"/>
              <a:t>Trigger</a:t>
            </a:r>
            <a:r>
              <a:rPr lang="ja-JP" altLang="en-US" sz="1600" dirty="0"/>
              <a:t>欠落チェックを行う。</a:t>
            </a:r>
            <a:endParaRPr lang="en-US" altLang="ja-JP" sz="1600" dirty="0"/>
          </a:p>
        </p:txBody>
      </p:sp>
    </p:spTree>
    <p:extLst>
      <p:ext uri="{BB962C8B-B14F-4D97-AF65-F5344CB8AC3E}">
        <p14:creationId xmlns:p14="http://schemas.microsoft.com/office/powerpoint/2010/main" val="2556299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8" y="324567"/>
            <a:ext cx="9967227" cy="900204"/>
          </a:xfrm>
        </p:spPr>
        <p:txBody>
          <a:bodyPr rtlCol="0" anchor="ctr">
            <a:normAutofit/>
          </a:bodyPr>
          <a:lstStyle/>
          <a:p>
            <a:pPr>
              <a:lnSpc>
                <a:spcPct val="100000"/>
              </a:lnSpc>
            </a:pPr>
            <a:r>
              <a:rPr lang="ja-JP" altLang="en-US" b="1" dirty="0"/>
              <a:t>６．</a:t>
            </a:r>
            <a:r>
              <a:rPr lang="en-US" altLang="ja-JP" b="1" dirty="0"/>
              <a:t> DB</a:t>
            </a:r>
            <a:r>
              <a:rPr lang="ja-JP" altLang="en-US" b="1" dirty="0"/>
              <a:t>・テーブル検索条件、結合条件の検索</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p:cNvSpPr txBox="1">
            <a:spLocks/>
          </p:cNvSpPr>
          <p:nvPr/>
        </p:nvSpPr>
        <p:spPr>
          <a:xfrm>
            <a:off x="838200" y="365125"/>
            <a:ext cx="10515600" cy="972185"/>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2" name="図 1"/>
          <p:cNvPicPr>
            <a:picLocks noChangeAspect="1"/>
          </p:cNvPicPr>
          <p:nvPr/>
        </p:nvPicPr>
        <p:blipFill>
          <a:blip r:embed="rId4"/>
          <a:stretch>
            <a:fillRect/>
          </a:stretch>
        </p:blipFill>
        <p:spPr>
          <a:xfrm>
            <a:off x="838200" y="1467018"/>
            <a:ext cx="9130528" cy="3351217"/>
          </a:xfrm>
          <a:prstGeom prst="rect">
            <a:avLst/>
          </a:prstGeom>
        </p:spPr>
      </p:pic>
      <p:sp>
        <p:nvSpPr>
          <p:cNvPr id="15" name="角丸四角形 14"/>
          <p:cNvSpPr/>
          <p:nvPr/>
        </p:nvSpPr>
        <p:spPr>
          <a:xfrm>
            <a:off x="2724670" y="1818933"/>
            <a:ext cx="275705" cy="26548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975273" y="1344197"/>
            <a:ext cx="1801091" cy="1754326"/>
          </a:xfrm>
          <a:prstGeom prst="rect">
            <a:avLst/>
          </a:prstGeom>
          <a:noFill/>
        </p:spPr>
        <p:txBody>
          <a:bodyPr wrap="square" rtlCol="0">
            <a:spAutoFit/>
          </a:bodyPr>
          <a:lstStyle/>
          <a:p>
            <a:r>
              <a:rPr lang="ja-JP" altLang="en-US" dirty="0"/>
              <a:t>注目：</a:t>
            </a:r>
            <a:endParaRPr lang="en-US" altLang="ja-JP" dirty="0"/>
          </a:p>
          <a:p>
            <a:endParaRPr lang="en-US" altLang="ja-JP" dirty="0"/>
          </a:p>
          <a:p>
            <a:r>
              <a:rPr lang="ja-JP" altLang="en-US" dirty="0"/>
              <a:t>標準ソースのテーブル間の結合条件を検索し、確認する。</a:t>
            </a:r>
            <a:endParaRPr kumimoji="1" lang="en-US" altLang="ja-JP" dirty="0"/>
          </a:p>
        </p:txBody>
      </p:sp>
    </p:spTree>
    <p:extLst>
      <p:ext uri="{BB962C8B-B14F-4D97-AF65-F5344CB8AC3E}">
        <p14:creationId xmlns:p14="http://schemas.microsoft.com/office/powerpoint/2010/main" val="1358341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01639" y="324567"/>
            <a:ext cx="9659218" cy="900204"/>
          </a:xfrm>
        </p:spPr>
        <p:txBody>
          <a:bodyPr rtlCol="0" anchor="ctr">
            <a:normAutofit/>
          </a:bodyPr>
          <a:lstStyle/>
          <a:p>
            <a:pPr>
              <a:lnSpc>
                <a:spcPct val="100000"/>
              </a:lnSpc>
            </a:pPr>
            <a:r>
              <a:rPr lang="ja-JP" altLang="en-US" b="1" dirty="0"/>
              <a:t>７．テスト補助・更新処理</a:t>
            </a:r>
            <a:r>
              <a:rPr lang="ja-JP" altLang="en-US" b="1" dirty="0" smtClean="0"/>
              <a:t>の</a:t>
            </a:r>
            <a:r>
              <a:rPr lang="ja-JP" altLang="en-US" b="1" dirty="0"/>
              <a:t>データ</a:t>
            </a:r>
            <a:r>
              <a:rPr lang="ja-JP" altLang="en-US" b="1" dirty="0" smtClean="0"/>
              <a:t>変更確認</a:t>
            </a:r>
            <a:endParaRPr lang="en-US" altLang="ja-JP" b="1" dirty="0"/>
          </a:p>
        </p:txBody>
      </p:sp>
      <p:sp>
        <p:nvSpPr>
          <p:cNvPr id="40" name="コンテンツ プレースホルダー 17">
            <a:extLst>
              <a:ext uri="{FF2B5EF4-FFF2-40B4-BE49-F238E27FC236}">
                <a16:creationId xmlns:a16="http://schemas.microsoft.com/office/drawing/2014/main" id="{EEF47B52-5574-4DB8-A169-864B37D6E9A4}"/>
              </a:ext>
            </a:extLst>
          </p:cNvPr>
          <p:cNvSpPr txBox="1">
            <a:spLocks/>
          </p:cNvSpPr>
          <p:nvPr/>
        </p:nvSpPr>
        <p:spPr>
          <a:xfrm>
            <a:off x="605289" y="1224771"/>
            <a:ext cx="10073222" cy="435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defRPr/>
            </a:pPr>
            <a:endParaRPr lang="ja-JP" altLang="ja-JP" sz="1700" dirty="0">
              <a:solidFill>
                <a:prstClr val="black">
                  <a:lumMod val="75000"/>
                  <a:lumOff val="25000"/>
                </a:prstClr>
              </a:solidFill>
              <a:latin typeface="メイリオ" panose="020B0604030504040204" pitchFamily="50" charset="-128"/>
              <a:ea typeface="メイリオ" panose="020B0604030504040204" pitchFamily="50" charset="-128"/>
              <a:cs typeface="Segoe UI"/>
            </a:endParaRPr>
          </a:p>
        </p:txBody>
      </p:sp>
      <p:sp>
        <p:nvSpPr>
          <p:cNvPr id="8" name="テキスト ボックス 7">
            <a:extLst>
              <a:ext uri="{FF2B5EF4-FFF2-40B4-BE49-F238E27FC236}">
                <a16:creationId xmlns:a16="http://schemas.microsoft.com/office/drawing/2014/main" id="{47CB1F02-9279-4BC7-85DC-9CD8BD47936A}"/>
              </a:ext>
            </a:extLst>
          </p:cNvPr>
          <p:cNvSpPr txBox="1"/>
          <p:nvPr/>
        </p:nvSpPr>
        <p:spPr>
          <a:xfrm>
            <a:off x="9087453" y="6376015"/>
            <a:ext cx="2794000" cy="461665"/>
          </a:xfrm>
          <a:prstGeom prst="rect">
            <a:avLst/>
          </a:prstGeom>
          <a:noFill/>
        </p:spPr>
        <p:txBody>
          <a:bodyPr wrap="square">
            <a:spAutoFit/>
          </a:bodyPr>
          <a:lstStyle/>
          <a:p>
            <a:pPr algn="r"/>
            <a:r>
              <a:rPr lang="en-US" altLang="ja-JP" sz="1200" dirty="0">
                <a:solidFill>
                  <a:schemeClr val="bg2">
                    <a:lumMod val="50000"/>
                  </a:schemeClr>
                </a:solidFill>
              </a:rPr>
              <a:t>Https://www.seitatsu.com</a:t>
            </a:r>
          </a:p>
          <a:p>
            <a:pPr algn="r"/>
            <a:r>
              <a:rPr lang="en-US" altLang="ja-JP" sz="1200" dirty="0">
                <a:solidFill>
                  <a:schemeClr val="bg2">
                    <a:lumMod val="50000"/>
                  </a:schemeClr>
                </a:solidFill>
              </a:rPr>
              <a:t>©</a:t>
            </a:r>
            <a:r>
              <a:rPr lang="ja-JP" altLang="en-US" sz="1200" dirty="0">
                <a:solidFill>
                  <a:schemeClr val="bg2">
                    <a:lumMod val="50000"/>
                  </a:schemeClr>
                </a:solidFill>
              </a:rPr>
              <a:t> </a:t>
            </a:r>
            <a:r>
              <a:rPr lang="en-US" altLang="ja-JP" sz="1200" dirty="0" smtClean="0">
                <a:solidFill>
                  <a:schemeClr val="bg2">
                    <a:lumMod val="50000"/>
                  </a:schemeClr>
                </a:solidFill>
              </a:rPr>
              <a:t>2025</a:t>
            </a:r>
            <a:r>
              <a:rPr lang="ja-JP" altLang="en-US" sz="1200" dirty="0" smtClean="0">
                <a:solidFill>
                  <a:schemeClr val="bg2">
                    <a:lumMod val="50000"/>
                  </a:schemeClr>
                </a:solidFill>
              </a:rPr>
              <a:t> </a:t>
            </a:r>
            <a:r>
              <a:rPr lang="en-US" altLang="ja-JP" sz="1200" dirty="0" err="1">
                <a:solidFill>
                  <a:schemeClr val="bg2">
                    <a:lumMod val="50000"/>
                  </a:schemeClr>
                </a:solidFill>
              </a:rPr>
              <a:t>SeItatsu</a:t>
            </a:r>
            <a:r>
              <a:rPr lang="en-US" altLang="ja-JP" sz="1200" dirty="0">
                <a:solidFill>
                  <a:schemeClr val="bg2">
                    <a:lumMod val="50000"/>
                  </a:schemeClr>
                </a:solidFill>
              </a:rPr>
              <a:t> Soft </a:t>
            </a:r>
            <a:r>
              <a:rPr lang="en-US" altLang="ja-JP" sz="1200" dirty="0" err="1">
                <a:solidFill>
                  <a:schemeClr val="bg2">
                    <a:lumMod val="50000"/>
                  </a:schemeClr>
                </a:solidFill>
              </a:rPr>
              <a:t>Co.,ltd</a:t>
            </a:r>
            <a:endParaRPr lang="en-US" altLang="ja-JP" sz="1200" dirty="0">
              <a:solidFill>
                <a:schemeClr val="bg2">
                  <a:lumMod val="50000"/>
                </a:schemeClr>
              </a:solidFill>
            </a:endParaRPr>
          </a:p>
        </p:txBody>
      </p:sp>
      <p:pic>
        <p:nvPicPr>
          <p:cNvPr id="9" name="図 8">
            <a:extLst>
              <a:ext uri="{FF2B5EF4-FFF2-40B4-BE49-F238E27FC236}">
                <a16:creationId xmlns:a16="http://schemas.microsoft.com/office/drawing/2014/main" id="{FC9AF4C5-ED1A-4C2F-978E-C9937DE43DDC}"/>
              </a:ext>
            </a:extLst>
          </p:cNvPr>
          <p:cNvPicPr>
            <a:picLocks noChangeAspect="1"/>
          </p:cNvPicPr>
          <p:nvPr/>
        </p:nvPicPr>
        <p:blipFill rotWithShape="1">
          <a:blip r:embed="rId3"/>
          <a:srcRect l="8832" t="4365" r="10494" b="42645"/>
          <a:stretch/>
        </p:blipFill>
        <p:spPr>
          <a:xfrm>
            <a:off x="858366" y="454982"/>
            <a:ext cx="868563" cy="640081"/>
          </a:xfrm>
          <a:prstGeom prst="rect">
            <a:avLst/>
          </a:prstGeom>
        </p:spPr>
      </p:pic>
      <p:sp>
        <p:nvSpPr>
          <p:cNvPr id="6" name="タイトル 1"/>
          <p:cNvSpPr txBox="1">
            <a:spLocks/>
          </p:cNvSpPr>
          <p:nvPr/>
        </p:nvSpPr>
        <p:spPr>
          <a:xfrm>
            <a:off x="838200" y="365125"/>
            <a:ext cx="10515600" cy="97218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kumimoji="1" sz="2800" kern="1200">
                <a:solidFill>
                  <a:schemeClr val="bg2">
                    <a:lumMod val="25000"/>
                  </a:schemeClr>
                </a:solidFill>
                <a:latin typeface="メイリオ" panose="020B0604030504040204" pitchFamily="50" charset="-128"/>
                <a:ea typeface="メイリオ"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400" b="1" dirty="0"/>
          </a:p>
        </p:txBody>
      </p:sp>
      <p:pic>
        <p:nvPicPr>
          <p:cNvPr id="2" name="図 1"/>
          <p:cNvPicPr>
            <a:picLocks noChangeAspect="1"/>
          </p:cNvPicPr>
          <p:nvPr/>
        </p:nvPicPr>
        <p:blipFill>
          <a:blip r:embed="rId4"/>
          <a:stretch>
            <a:fillRect/>
          </a:stretch>
        </p:blipFill>
        <p:spPr>
          <a:xfrm>
            <a:off x="858366" y="1467018"/>
            <a:ext cx="8091487" cy="4882339"/>
          </a:xfrm>
          <a:prstGeom prst="rect">
            <a:avLst/>
          </a:prstGeom>
        </p:spPr>
      </p:pic>
      <p:sp>
        <p:nvSpPr>
          <p:cNvPr id="12" name="フローチャート: 代替処理 11"/>
          <p:cNvSpPr/>
          <p:nvPr/>
        </p:nvSpPr>
        <p:spPr>
          <a:xfrm>
            <a:off x="3722483" y="1790342"/>
            <a:ext cx="325642" cy="406613"/>
          </a:xfrm>
          <a:prstGeom prst="flowChartAlternateProcess">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13">
            <a:extLst>
              <a:ext uri="{FF2B5EF4-FFF2-40B4-BE49-F238E27FC236}">
                <a16:creationId xmlns:a16="http://schemas.microsoft.com/office/drawing/2014/main" id="{52C69121-BBE3-498A-88E4-8965CA98EABF}"/>
              </a:ext>
            </a:extLst>
          </p:cNvPr>
          <p:cNvSpPr txBox="1"/>
          <p:nvPr/>
        </p:nvSpPr>
        <p:spPr>
          <a:xfrm>
            <a:off x="9177555" y="1467018"/>
            <a:ext cx="2433419" cy="4031873"/>
          </a:xfrm>
          <a:prstGeom prst="rect">
            <a:avLst/>
          </a:prstGeom>
          <a:noFill/>
        </p:spPr>
        <p:txBody>
          <a:bodyPr wrap="square" rtlCol="0">
            <a:spAutoFit/>
          </a:bodyPr>
          <a:lstStyle/>
          <a:p>
            <a:r>
              <a:rPr lang="ja-JP" altLang="en-US" sz="1600" dirty="0"/>
              <a:t>注目：</a:t>
            </a:r>
            <a:endParaRPr kumimoji="1" lang="en-US" altLang="ja-JP" sz="1600" dirty="0"/>
          </a:p>
          <a:p>
            <a:r>
              <a:rPr kumimoji="1" lang="en-US" altLang="ja-JP" sz="1600" dirty="0"/>
              <a:t>Update</a:t>
            </a:r>
            <a:r>
              <a:rPr kumimoji="1" lang="ja-JP" altLang="en-US" sz="1600" dirty="0"/>
              <a:t>の場合は、更新</a:t>
            </a:r>
            <a:endParaRPr kumimoji="1" lang="en-US" altLang="ja-JP" sz="1600" dirty="0"/>
          </a:p>
          <a:p>
            <a:r>
              <a:rPr kumimoji="1" lang="ja-JP" altLang="en-US" sz="1600" dirty="0"/>
              <a:t>前と更新後のデータが両方表示される。</a:t>
            </a:r>
          </a:p>
          <a:p>
            <a:endParaRPr kumimoji="1" lang="en-US" altLang="ja-JP" sz="1600" dirty="0"/>
          </a:p>
          <a:p>
            <a:r>
              <a:rPr kumimoji="1" lang="en-US" altLang="ja-JP" sz="1600" dirty="0"/>
              <a:t>Delete</a:t>
            </a:r>
            <a:r>
              <a:rPr kumimoji="1" lang="ja-JP" altLang="en-US" sz="1600" dirty="0"/>
              <a:t>の場合は、削除前のデータが表示</a:t>
            </a:r>
            <a:r>
              <a:rPr kumimoji="1" lang="ja-JP" altLang="en-US" sz="1600" dirty="0" err="1"/>
              <a:t>る</a:t>
            </a:r>
            <a:r>
              <a:rPr kumimoji="1" lang="ja-JP" altLang="en-US" sz="1600" dirty="0"/>
              <a:t>。</a:t>
            </a:r>
          </a:p>
          <a:p>
            <a:endParaRPr kumimoji="1" lang="en-US" altLang="ja-JP" sz="1600" dirty="0"/>
          </a:p>
          <a:p>
            <a:r>
              <a:rPr kumimoji="1" lang="ja-JP" altLang="en-US" sz="1600" dirty="0"/>
              <a:t>「更新」フィルター：</a:t>
            </a:r>
            <a:endParaRPr kumimoji="1" lang="en-US" altLang="ja-JP" sz="1600" dirty="0"/>
          </a:p>
          <a:p>
            <a:r>
              <a:rPr kumimoji="1" lang="en-US" altLang="ja-JP" sz="1600" dirty="0"/>
              <a:t>(</a:t>
            </a:r>
            <a:r>
              <a:rPr kumimoji="1" lang="en-US" altLang="ja-JP" sz="1600" dirty="0" err="1"/>
              <a:t>Pkey</a:t>
            </a:r>
            <a:r>
              <a:rPr kumimoji="1" lang="ja-JP" altLang="en-US" sz="1600" dirty="0"/>
              <a:t>）：</a:t>
            </a:r>
            <a:r>
              <a:rPr kumimoji="1" lang="en-US" altLang="ja-JP" sz="1600" dirty="0" err="1"/>
              <a:t>Pkey</a:t>
            </a:r>
            <a:r>
              <a:rPr kumimoji="1" lang="ja-JP" altLang="en-US" sz="1600" dirty="0"/>
              <a:t>項目</a:t>
            </a:r>
            <a:endParaRPr kumimoji="1" lang="en-US" altLang="ja-JP" sz="1600" dirty="0"/>
          </a:p>
          <a:p>
            <a:r>
              <a:rPr kumimoji="1" lang="en-US" altLang="ja-JP" sz="1600" dirty="0"/>
              <a:t>(Table)</a:t>
            </a:r>
            <a:r>
              <a:rPr kumimoji="1" lang="ja-JP" altLang="en-US" sz="1600" dirty="0"/>
              <a:t>：テーブル名</a:t>
            </a:r>
            <a:endParaRPr kumimoji="1" lang="en-US" altLang="ja-JP" sz="1600" dirty="0"/>
          </a:p>
          <a:p>
            <a:r>
              <a:rPr kumimoji="1" lang="ja-JP" altLang="en-US" sz="1600" dirty="0"/>
              <a:t>「</a:t>
            </a:r>
            <a:r>
              <a:rPr kumimoji="1" lang="en-US" altLang="ja-JP" sz="1600" dirty="0"/>
              <a:t>*</a:t>
            </a:r>
            <a:r>
              <a:rPr kumimoji="1" lang="ja-JP" altLang="en-US" sz="1600" dirty="0"/>
              <a:t>」</a:t>
            </a:r>
            <a:r>
              <a:rPr kumimoji="1" lang="en-US" altLang="ja-JP" sz="1600" dirty="0"/>
              <a:t>: </a:t>
            </a:r>
            <a:r>
              <a:rPr kumimoji="1" lang="en-US" altLang="ja-JP" sz="1600" dirty="0" err="1"/>
              <a:t>mcframe</a:t>
            </a:r>
            <a:r>
              <a:rPr kumimoji="1" lang="ja-JP" altLang="en-US" sz="1600" dirty="0"/>
              <a:t>共通項目</a:t>
            </a:r>
            <a:endParaRPr kumimoji="1" lang="en-US" altLang="ja-JP" sz="1600" dirty="0"/>
          </a:p>
          <a:p>
            <a:r>
              <a:rPr kumimoji="1" lang="ja-JP" altLang="en-US" sz="1600" dirty="0"/>
              <a:t>「</a:t>
            </a:r>
            <a:r>
              <a:rPr kumimoji="1" lang="en-US" altLang="ja-JP" sz="1600" dirty="0"/>
              <a:t>U</a:t>
            </a:r>
            <a:r>
              <a:rPr kumimoji="1" lang="ja-JP" altLang="en-US" sz="1600" dirty="0"/>
              <a:t>」</a:t>
            </a:r>
            <a:r>
              <a:rPr kumimoji="1" lang="en-US" altLang="ja-JP" sz="1600" dirty="0"/>
              <a:t>:</a:t>
            </a:r>
            <a:r>
              <a:rPr kumimoji="1" lang="ja-JP" altLang="en-US" sz="1600" dirty="0"/>
              <a:t>更新項目</a:t>
            </a:r>
            <a:endParaRPr kumimoji="1" lang="en-US" altLang="ja-JP" sz="1600" dirty="0"/>
          </a:p>
          <a:p>
            <a:endParaRPr kumimoji="1" lang="en-US" altLang="ja-JP" sz="1600" dirty="0"/>
          </a:p>
          <a:p>
            <a:r>
              <a:rPr lang="ja-JP" altLang="en-US" sz="1600" dirty="0"/>
              <a:t>ワンクリックで</a:t>
            </a:r>
            <a:r>
              <a:rPr kumimoji="1" lang="ja-JP" altLang="en-US" sz="1600" dirty="0"/>
              <a:t>定数実装仕様書が開ける。</a:t>
            </a:r>
          </a:p>
        </p:txBody>
      </p:sp>
    </p:spTree>
    <p:extLst>
      <p:ext uri="{BB962C8B-B14F-4D97-AF65-F5344CB8AC3E}">
        <p14:creationId xmlns:p14="http://schemas.microsoft.com/office/powerpoint/2010/main" val="1014831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EAD83E4-FB33-4685-9FE5-E2AB25055C17}">
  <we:reference id="wa200005566" version="3.0.0.2" store="ja-JP"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1682</TotalTime>
  <Words>908</Words>
  <Application>Microsoft Office PowerPoint</Application>
  <PresentationFormat>ワイド画面</PresentationFormat>
  <Paragraphs>142</Paragraphs>
  <Slides>16</Slides>
  <Notes>15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ＭＳ 明朝</vt:lpstr>
      <vt:lpstr>メイリオ</vt:lpstr>
      <vt:lpstr>游ゴシック</vt:lpstr>
      <vt:lpstr>Arial</vt:lpstr>
      <vt:lpstr>Century</vt:lpstr>
      <vt:lpstr>Segoe UI</vt:lpstr>
      <vt:lpstr>Segoe UI Light</vt:lpstr>
      <vt:lpstr>Segoe UI Semibold</vt:lpstr>
      <vt:lpstr>Times New Roman</vt:lpstr>
      <vt:lpstr>Trebuchet MS</vt:lpstr>
      <vt:lpstr>Wingdings 3</vt:lpstr>
      <vt:lpstr>ファセット</vt:lpstr>
      <vt:lpstr>  MDA Good Practices (mcframe7 development assist)  Quick Start</vt:lpstr>
      <vt:lpstr>目次</vt:lpstr>
      <vt:lpstr>１．DB・テーブル検索 　　DB実装仕様書の開き</vt:lpstr>
      <vt:lpstr>２．DB・カラム検索、カラム常用フィルター 　　関連実装仕様書（ DB,リストロジック,定数,Meta ）の開き</vt:lpstr>
      <vt:lpstr>３．DB・テーブルレイアウト変更支援</vt:lpstr>
      <vt:lpstr>４．DB・SQL、JQuery、Javaファイルの日本語項目名変換</vt:lpstr>
      <vt:lpstr>5．DB・Trigger欠落チェック</vt:lpstr>
      <vt:lpstr>６． DB・テーブル検索条件、結合条件の検索</vt:lpstr>
      <vt:lpstr>７．テスト補助・更新処理のデータ変更確認</vt:lpstr>
      <vt:lpstr>８．コーディング補助・MCTツールの起動</vt:lpstr>
      <vt:lpstr>９．コーディング補助・コードテンプレートExcelを開く</vt:lpstr>
      <vt:lpstr>１０．コーディング補助・ Excelの内容コピー</vt:lpstr>
      <vt:lpstr>１１．実装仕様書・ Panel検索 　　関連実装仕様書（Panel,リストロジック,定数,Meta）開く</vt:lpstr>
      <vt:lpstr>１２．実装仕様書・画面項目の検索</vt:lpstr>
      <vt:lpstr>１３．その他・ Javaプロジェクトのワークスペースフォルダ変更</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MCFrame7 開発支援ツール</dc:title>
  <dc:creator>ITM ADMIN</dc:creator>
  <cp:lastModifiedBy>2ss220909-1</cp:lastModifiedBy>
  <cp:revision>284</cp:revision>
  <dcterms:created xsi:type="dcterms:W3CDTF">2021-03-02T12:23:17Z</dcterms:created>
  <dcterms:modified xsi:type="dcterms:W3CDTF">2025-08-23T15:04:13Z</dcterms:modified>
</cp:coreProperties>
</file>