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3" r:id="rId13"/>
    <p:sldId id="329" r:id="rId14"/>
    <p:sldId id="328" r:id="rId15"/>
    <p:sldId id="327" r:id="rId16"/>
    <p:sldId id="326" r:id="rId17"/>
    <p:sldId id="325" r:id="rId18"/>
    <p:sldId id="331" r:id="rId19"/>
    <p:sldId id="330" r:id="rId20"/>
    <p:sldId id="333" r:id="rId21"/>
    <p:sldId id="332" r:id="rId22"/>
    <p:sldId id="335" r:id="rId23"/>
    <p:sldId id="334" r:id="rId24"/>
    <p:sldId id="336" r:id="rId25"/>
    <p:sldId id="31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23B4-2ECE-47D2-ACE5-35BD504153FB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F90F-3744-454B-9C03-EB0D800F3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9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07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004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876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484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29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45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3208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3586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9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432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273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504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85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877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2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95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64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693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085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582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79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665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ja-JP" altLang="en-US" sz="1800" noProof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2" name="直線​​コネクタ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066400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マスター テキストの書式設定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AC8C0D2-2181-426E-A221-A4F2B9E7D703}" type="datetime4">
              <a:rPr lang="ja-JP" altLang="en-US" smtClean="0"/>
              <a:pPr/>
              <a:t>2023年11月30日</a:t>
            </a:fld>
            <a:endParaRPr lang="ja-JP" altLang="en-US" dirty="0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860EDB8-5305-433F-BE41-D7A86D811DB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24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C12B6-333C-4CD5-98A4-17C65A467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945" y="1554480"/>
            <a:ext cx="8954065" cy="2496353"/>
          </a:xfrm>
        </p:spPr>
        <p:txBody>
          <a:bodyPr/>
          <a:lstStyle/>
          <a:p>
            <a:r>
              <a:rPr kumimoji="1" lang="en-US" altLang="ja-JP" dirty="0"/>
              <a:t>mcframe7 coding template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4000" dirty="0"/>
              <a:t>(MCT)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en-US" altLang="ja-JP" dirty="0"/>
              <a:t>Quick</a:t>
            </a:r>
            <a:r>
              <a:rPr lang="ja-JP" altLang="en-US" dirty="0"/>
              <a:t> </a:t>
            </a:r>
            <a:r>
              <a:rPr lang="en-US" altLang="ja-JP" dirty="0"/>
              <a:t>Start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ED0161-D375-4DE0-9929-1AD9461E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9314" y="4259063"/>
            <a:ext cx="8676211" cy="109689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R02.00</a:t>
            </a:r>
          </a:p>
          <a:p>
            <a:pPr algn="l"/>
            <a:r>
              <a:rPr lang="en-US" altLang="ja-JP" dirty="0" err="1"/>
              <a:t>mcframe</a:t>
            </a:r>
            <a:r>
              <a:rPr lang="ja-JP" altLang="en-US" dirty="0"/>
              <a:t>構文は、覚える必要のある部分が劇的に減り、コーディングの効率が向上します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5C29D4-C039-4231-B397-4A0BE4DF03F0}"/>
              </a:ext>
            </a:extLst>
          </p:cNvPr>
          <p:cNvSpPr txBox="1"/>
          <p:nvPr/>
        </p:nvSpPr>
        <p:spPr>
          <a:xfrm>
            <a:off x="9201151" y="6239431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EBC18B-E2DC-4154-BC60-5C9716C8CCFD}"/>
              </a:ext>
            </a:extLst>
          </p:cNvPr>
          <p:cNvSpPr txBox="1"/>
          <p:nvPr/>
        </p:nvSpPr>
        <p:spPr>
          <a:xfrm>
            <a:off x="8136402" y="5931654"/>
            <a:ext cx="385874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mcframe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ja-JP" altLang="ja-JP" sz="11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ビジネスエンジニアリング株式会社の登録商標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・適用テンプレートがマックで示す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73309" y="1344197"/>
            <a:ext cx="2080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ヒント</a:t>
            </a:r>
            <a:endParaRPr kumimoji="1" lang="en-US" altLang="ja-JP" dirty="0"/>
          </a:p>
          <a:p>
            <a:r>
              <a:rPr kumimoji="1" lang="ja-JP" altLang="en-US" dirty="0"/>
              <a:t>①選択された項目に対応するテンプレートは、「</a:t>
            </a:r>
            <a:r>
              <a:rPr kumimoji="1" lang="ja-JP" altLang="en-US" dirty="0">
                <a:solidFill>
                  <a:srgbClr val="00B050"/>
                </a:solidFill>
              </a:rPr>
              <a:t>✔</a:t>
            </a:r>
            <a:r>
              <a:rPr kumimoji="1" lang="ja-JP" altLang="en-US" dirty="0"/>
              <a:t>」と表示</a:t>
            </a:r>
            <a:r>
              <a:rPr kumimoji="1" lang="ja-JP" altLang="en-US" dirty="0" smtClean="0"/>
              <a:t>され</a:t>
            </a:r>
            <a:r>
              <a:rPr kumimoji="1" lang="ja-JP" altLang="en-US" dirty="0"/>
              <a:t>る</a:t>
            </a:r>
            <a:r>
              <a:rPr kumimoji="1" lang="ja-JP" altLang="en-US" dirty="0" smtClean="0"/>
              <a:t>。</a:t>
            </a:r>
            <a:endParaRPr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73" y="1344197"/>
            <a:ext cx="7790728" cy="4966858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169939" y="3471891"/>
            <a:ext cx="675755" cy="20856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ja-JP" altLang="en-US" b="1" dirty="0" smtClean="0"/>
              <a:t>生成後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の</a:t>
            </a:r>
            <a:r>
              <a:rPr lang="ja-JP" altLang="en-US" b="1" dirty="0"/>
              <a:t>表示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73309" y="1344197"/>
            <a:ext cx="24081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表示説明</a:t>
            </a:r>
            <a:endParaRPr kumimoji="1" lang="en-US" altLang="ja-JP" dirty="0"/>
          </a:p>
          <a:p>
            <a:pPr marL="342900" indent="-342900">
              <a:buAutoNum type="circleNumDbPlain"/>
            </a:pPr>
            <a:r>
              <a:rPr kumimoji="1" lang="ja-JP" altLang="en-US" dirty="0"/>
              <a:t>：　クリック</a:t>
            </a:r>
            <a:endParaRPr kumimoji="1" lang="en-US" altLang="ja-JP" dirty="0"/>
          </a:p>
          <a:p>
            <a:r>
              <a:rPr kumimoji="1" lang="ja-JP" altLang="en-US" dirty="0"/>
              <a:t>複数の選択肢がある場合に</a:t>
            </a:r>
            <a:r>
              <a:rPr kumimoji="1" lang="ja-JP" altLang="en-US" dirty="0" smtClean="0"/>
              <a:t>表示</a:t>
            </a:r>
            <a:endParaRPr kumimoji="1" lang="en-US" altLang="ja-JP" dirty="0" smtClean="0"/>
          </a:p>
          <a:p>
            <a:pPr>
              <a:lnSpc>
                <a:spcPts val="1000"/>
              </a:lnSpc>
            </a:pPr>
            <a:endParaRPr kumimoji="1" lang="en-US" altLang="ja-JP" dirty="0" smtClean="0"/>
          </a:p>
          <a:p>
            <a:pPr marL="342900" indent="-342900">
              <a:buAutoNum type="circleNumDbPlain" startAt="2"/>
            </a:pPr>
            <a:r>
              <a:rPr lang="ja-JP" altLang="en-US" dirty="0" smtClean="0"/>
              <a:t>   クリック</a:t>
            </a:r>
            <a:endParaRPr lang="en-US" altLang="ja-JP" dirty="0"/>
          </a:p>
          <a:p>
            <a:r>
              <a:rPr lang="ja-JP" altLang="en-US" dirty="0"/>
              <a:t>コードテンプレート</a:t>
            </a:r>
            <a:r>
              <a:rPr lang="en-US" altLang="ja-JP" dirty="0"/>
              <a:t>Excel</a:t>
            </a:r>
            <a:r>
              <a:rPr lang="ja-JP" altLang="en-US" dirty="0"/>
              <a:t>ファイルと連携</a:t>
            </a:r>
            <a:r>
              <a:rPr lang="ja-JP" altLang="en-US" dirty="0" smtClean="0"/>
              <a:t>ポイント</a:t>
            </a:r>
            <a:endParaRPr lang="en-US" altLang="ja-JP" dirty="0" smtClean="0"/>
          </a:p>
          <a:p>
            <a:pPr>
              <a:lnSpc>
                <a:spcPts val="1000"/>
              </a:lnSpc>
            </a:pPr>
            <a:endParaRPr kumimoji="1" lang="en-US" altLang="ja-JP" dirty="0"/>
          </a:p>
          <a:p>
            <a:r>
              <a:rPr lang="ja-JP" altLang="en-US" dirty="0"/>
              <a:t>③ </a:t>
            </a:r>
            <a:r>
              <a:rPr lang="ja-JP" altLang="en-US" dirty="0" smtClean="0"/>
              <a:t>波線文字クリック</a:t>
            </a:r>
            <a:endParaRPr lang="en-US" altLang="ja-JP" dirty="0"/>
          </a:p>
          <a:p>
            <a:r>
              <a:rPr kumimoji="1" lang="ja-JP" altLang="en-US" dirty="0"/>
              <a:t>例、</a:t>
            </a:r>
            <a:endParaRPr kumimoji="1" lang="en-US" altLang="ja-JP" dirty="0"/>
          </a:p>
          <a:p>
            <a:r>
              <a:rPr lang="ja-JP" altLang="en-US" dirty="0"/>
              <a:t>参照テンプレートを開く</a:t>
            </a:r>
            <a:endParaRPr lang="en-US" altLang="ja-JP" dirty="0"/>
          </a:p>
          <a:p>
            <a:pPr>
              <a:lnSpc>
                <a:spcPts val="1000"/>
              </a:lnSpc>
            </a:pPr>
            <a:endParaRPr kumimoji="1" lang="en-US" altLang="ja-JP" dirty="0"/>
          </a:p>
          <a:p>
            <a:r>
              <a:rPr lang="ja-JP" altLang="en-US" dirty="0"/>
              <a:t>④ 下線文字 クリック</a:t>
            </a:r>
            <a:endParaRPr lang="en-US" altLang="ja-JP" dirty="0"/>
          </a:p>
          <a:p>
            <a:r>
              <a:rPr lang="ja-JP" altLang="en-US" dirty="0"/>
              <a:t>変数名</a:t>
            </a:r>
            <a:r>
              <a:rPr lang="ja-JP" altLang="en-US" dirty="0" smtClean="0"/>
              <a:t>変更</a:t>
            </a:r>
            <a:endParaRPr lang="en-US" altLang="ja-JP" dirty="0" smtClean="0"/>
          </a:p>
          <a:p>
            <a:pPr>
              <a:lnSpc>
                <a:spcPts val="1000"/>
              </a:lnSpc>
            </a:pPr>
            <a:endParaRPr lang="en-US" altLang="ja-JP" dirty="0"/>
          </a:p>
          <a:p>
            <a:pPr>
              <a:lnSpc>
                <a:spcPts val="1000"/>
              </a:lnSpc>
            </a:pPr>
            <a:endParaRPr kumimoji="1" lang="en-US" altLang="ja-JP" dirty="0"/>
          </a:p>
          <a:p>
            <a:pPr>
              <a:lnSpc>
                <a:spcPts val="1000"/>
              </a:lnSpc>
            </a:pPr>
            <a:r>
              <a:rPr kumimoji="1" lang="ja-JP" altLang="en-US" dirty="0"/>
              <a:t>⑤ </a:t>
            </a:r>
            <a:r>
              <a:rPr kumimoji="1" lang="ja-JP" altLang="en-US" dirty="0">
                <a:solidFill>
                  <a:srgbClr val="FF0000"/>
                </a:solidFill>
              </a:rPr>
              <a:t>□ </a:t>
            </a:r>
            <a:r>
              <a:rPr kumimoji="1" lang="ja-JP" altLang="en-US" dirty="0"/>
              <a:t>実装</a:t>
            </a:r>
            <a:r>
              <a:rPr lang="ja-JP" altLang="en-US" dirty="0"/>
              <a:t>ポイント</a:t>
            </a:r>
            <a:endParaRPr lang="en-US" altLang="ja-JP" dirty="0"/>
          </a:p>
          <a:p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1" y="1344197"/>
            <a:ext cx="8405648" cy="513585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487" y="1667362"/>
            <a:ext cx="219106" cy="21910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189" y="2602241"/>
            <a:ext cx="238158" cy="2381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4351" y="4141467"/>
            <a:ext cx="743054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ja-JP" altLang="en-US" b="1" dirty="0" smtClean="0"/>
              <a:t>生成後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の</a:t>
            </a:r>
            <a:r>
              <a:rPr lang="ja-JP" altLang="en-US" b="1" dirty="0"/>
              <a:t>調整・</a:t>
            </a:r>
            <a:r>
              <a:rPr lang="ja-JP" altLang="en-US" b="1" dirty="0" smtClean="0"/>
              <a:t>実装選択肢の選択</a:t>
            </a:r>
            <a:endParaRPr lang="ja-JP" altLang="en-US" b="1" dirty="0"/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73309" y="1344197"/>
            <a:ext cx="2503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入力手順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 smtClean="0"/>
              <a:t>①　　アイコン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 smtClean="0"/>
              <a:t>② 画面</a:t>
            </a:r>
            <a:r>
              <a:rPr lang="ja-JP" altLang="en-US" dirty="0"/>
              <a:t>に選択肢が表示され、表示内容に従って、リストから</a:t>
            </a:r>
            <a:r>
              <a:rPr lang="ja-JP" altLang="en-US" dirty="0" smtClean="0"/>
              <a:t>選択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/>
              <a:t>③「</a:t>
            </a:r>
            <a:r>
              <a:rPr lang="en-US" altLang="ja-JP" dirty="0"/>
              <a:t>OK</a:t>
            </a:r>
            <a:r>
              <a:rPr lang="ja-JP" altLang="en-US" dirty="0"/>
              <a:t>」ボタン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 smtClean="0"/>
              <a:t>④ コード</a:t>
            </a:r>
            <a:r>
              <a:rPr lang="ja-JP" altLang="en-US" dirty="0"/>
              <a:t>は自動的に調整される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1" y="1344197"/>
            <a:ext cx="8405648" cy="513585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93" y="3040466"/>
            <a:ext cx="3238952" cy="1743318"/>
          </a:xfrm>
          <a:prstGeom prst="rect">
            <a:avLst/>
          </a:prstGeom>
        </p:spPr>
      </p:pic>
      <p:cxnSp>
        <p:nvCxnSpPr>
          <p:cNvPr id="12" name="カギ線コネクタ 11"/>
          <p:cNvCxnSpPr/>
          <p:nvPr/>
        </p:nvCxnSpPr>
        <p:spPr>
          <a:xfrm>
            <a:off x="2216727" y="3112655"/>
            <a:ext cx="880466" cy="628072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33713" y="31126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9059" y="34912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732607" y="4064000"/>
            <a:ext cx="675755" cy="304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63561" y="41267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③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009" y="1943332"/>
            <a:ext cx="219106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ja-JP" altLang="en-US" b="1" dirty="0" smtClean="0"/>
              <a:t>生成後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の</a:t>
            </a:r>
            <a:r>
              <a:rPr lang="ja-JP" altLang="en-US" b="1" dirty="0"/>
              <a:t>調整・コードテンプレートと連携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73309" y="1344197"/>
            <a:ext cx="250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入力手順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 smtClean="0"/>
              <a:t>①　　アイコン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②テンプレートダイアログが表示される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1" y="1344197"/>
            <a:ext cx="8405648" cy="5135857"/>
          </a:xfrm>
          <a:prstGeom prst="rect">
            <a:avLst/>
          </a:prstGeom>
        </p:spPr>
      </p:pic>
      <p:cxnSp>
        <p:nvCxnSpPr>
          <p:cNvPr id="11" name="カギ線コネクタ 10"/>
          <p:cNvCxnSpPr/>
          <p:nvPr/>
        </p:nvCxnSpPr>
        <p:spPr>
          <a:xfrm flipV="1">
            <a:off x="2247388" y="3329357"/>
            <a:ext cx="889522" cy="834317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31890" y="37874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280" y="2639086"/>
            <a:ext cx="4746572" cy="266607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962" y="1906862"/>
            <a:ext cx="23815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200" b="1" dirty="0"/>
              <a:t>・</a:t>
            </a:r>
            <a:r>
              <a:rPr lang="ja-JP" altLang="en-US" sz="2200" b="1" dirty="0" smtClean="0"/>
              <a:t>生成後</a:t>
            </a:r>
            <a:r>
              <a:rPr lang="ja-JP" altLang="en-US" sz="2200" b="1" dirty="0"/>
              <a:t>コード</a:t>
            </a:r>
            <a:r>
              <a:rPr lang="ja-JP" altLang="en-US" sz="2200" b="1" dirty="0" smtClean="0"/>
              <a:t>の</a:t>
            </a:r>
            <a:r>
              <a:rPr lang="ja-JP" altLang="en-US" sz="2200" b="1" dirty="0"/>
              <a:t>調整・コードテンプレートと連携・コードテンプレート開く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75273" y="1344197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ヒント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①繰り返しのコードを生成する際には、</a:t>
            </a:r>
          </a:p>
          <a:p>
            <a:r>
              <a:rPr lang="ja-JP" altLang="en-US" dirty="0"/>
              <a:t>コードテンプレート</a:t>
            </a:r>
            <a:r>
              <a:rPr lang="en-US" altLang="ja-JP" dirty="0"/>
              <a:t>Excel</a:t>
            </a:r>
            <a:r>
              <a:rPr lang="ja-JP" altLang="en-US" dirty="0"/>
              <a:t>を</a:t>
            </a:r>
            <a:r>
              <a:rPr lang="ja-JP" altLang="en-US" dirty="0" smtClean="0"/>
              <a:t>する。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44197"/>
            <a:ext cx="9009500" cy="4545628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420245" y="4331855"/>
            <a:ext cx="1146810" cy="1847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F266BD-D095-CB00-4B19-B116F5105A23}"/>
              </a:ext>
            </a:extLst>
          </p:cNvPr>
          <p:cNvSpPr/>
          <p:nvPr/>
        </p:nvSpPr>
        <p:spPr>
          <a:xfrm>
            <a:off x="2123357" y="3699176"/>
            <a:ext cx="1768050" cy="365804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547CC7-6A04-B306-F067-C1F18A6010F9}"/>
              </a:ext>
            </a:extLst>
          </p:cNvPr>
          <p:cNvSpPr/>
          <p:nvPr/>
        </p:nvSpPr>
        <p:spPr>
          <a:xfrm>
            <a:off x="2574335" y="2897508"/>
            <a:ext cx="1317071" cy="116282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2F87EF-DB79-75B3-39C6-B0A1B00022D8}"/>
              </a:ext>
            </a:extLst>
          </p:cNvPr>
          <p:cNvSpPr/>
          <p:nvPr/>
        </p:nvSpPr>
        <p:spPr>
          <a:xfrm>
            <a:off x="2530794" y="3580306"/>
            <a:ext cx="1360612" cy="116282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2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200" b="1" dirty="0"/>
              <a:t>・</a:t>
            </a:r>
            <a:r>
              <a:rPr lang="ja-JP" altLang="en-US" sz="2200" b="1" dirty="0" smtClean="0"/>
              <a:t>生成後</a:t>
            </a:r>
            <a:r>
              <a:rPr lang="ja-JP" altLang="en-US" sz="2200" b="1" dirty="0"/>
              <a:t>コード</a:t>
            </a:r>
            <a:r>
              <a:rPr lang="ja-JP" altLang="en-US" sz="2200" b="1" dirty="0" smtClean="0"/>
              <a:t>の</a:t>
            </a:r>
            <a:r>
              <a:rPr lang="ja-JP" altLang="en-US" sz="2200" b="1" dirty="0"/>
              <a:t>調整・コードテンプレートと連携・コードテンプレート開く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75273" y="1344197"/>
            <a:ext cx="1801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ヒント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①</a:t>
            </a:r>
            <a:endParaRPr lang="en-US" altLang="ja-JP" dirty="0"/>
          </a:p>
          <a:p>
            <a:r>
              <a:rPr lang="ja-JP" altLang="en-US" dirty="0"/>
              <a:t>５行目のセルでは、大文字と小文字の変換が選択</a:t>
            </a:r>
            <a:r>
              <a:rPr lang="ja-JP" altLang="en-US" dirty="0" smtClean="0"/>
              <a:t>できる。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40" y="1269795"/>
            <a:ext cx="9131333" cy="500020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985" y="1955519"/>
            <a:ext cx="849251" cy="2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200" b="1" dirty="0"/>
              <a:t>・</a:t>
            </a:r>
            <a:r>
              <a:rPr lang="ja-JP" altLang="en-US" sz="2200" b="1" dirty="0" smtClean="0"/>
              <a:t>生成後コードの</a:t>
            </a:r>
            <a:r>
              <a:rPr lang="ja-JP" altLang="en-US" sz="2200" b="1" dirty="0"/>
              <a:t>調整・コードテンプレートと連携・</a:t>
            </a:r>
            <a:r>
              <a:rPr lang="en-US" altLang="ja-JP" sz="2200" b="1" dirty="0"/>
              <a:t>Excel</a:t>
            </a:r>
            <a:r>
              <a:rPr lang="ja-JP" altLang="en-US" sz="2200" b="1" dirty="0"/>
              <a:t>クリックコピー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75273" y="1344197"/>
            <a:ext cx="1801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ヒント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 smtClean="0"/>
              <a:t>①</a:t>
            </a:r>
            <a:r>
              <a:rPr lang="en-US" altLang="ja-JP" dirty="0"/>
              <a:t>Excel</a:t>
            </a:r>
            <a:r>
              <a:rPr lang="ja-JP" altLang="en-US" dirty="0"/>
              <a:t>のデータをコピーする際に、引用符</a:t>
            </a:r>
            <a:r>
              <a:rPr lang="ja-JP" altLang="en-US" dirty="0" smtClean="0"/>
              <a:t>（</a:t>
            </a:r>
            <a:r>
              <a:rPr lang="en-US" altLang="ja-JP" dirty="0" smtClean="0"/>
              <a:t>“</a:t>
            </a:r>
            <a:r>
              <a:rPr lang="ja-JP" altLang="en-US" dirty="0" smtClean="0"/>
              <a:t>）</a:t>
            </a:r>
            <a:r>
              <a:rPr lang="ja-JP" altLang="en-US" dirty="0"/>
              <a:t>が邪魔になる場合は、「</a:t>
            </a:r>
            <a:r>
              <a:rPr lang="en-US" altLang="ja-JP" dirty="0"/>
              <a:t>Excel</a:t>
            </a:r>
            <a:r>
              <a:rPr lang="ja-JP" altLang="en-US" dirty="0"/>
              <a:t>クリックコピー」機能を使用</a:t>
            </a:r>
            <a:r>
              <a:rPr lang="ja-JP" altLang="en-US" dirty="0" smtClean="0"/>
              <a:t>する。</a:t>
            </a:r>
            <a:endParaRPr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73" y="1387789"/>
            <a:ext cx="9009500" cy="4545628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522595" y="4110182"/>
            <a:ext cx="1146810" cy="1754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93FB13-74C7-1C3A-7286-CF6349C2CC7F}"/>
              </a:ext>
            </a:extLst>
          </p:cNvPr>
          <p:cNvSpPr/>
          <p:nvPr/>
        </p:nvSpPr>
        <p:spPr>
          <a:xfrm>
            <a:off x="2264759" y="3736884"/>
            <a:ext cx="1768050" cy="365804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3FC448-CA5F-B8A3-1173-F95A9CAB4F73}"/>
              </a:ext>
            </a:extLst>
          </p:cNvPr>
          <p:cNvSpPr/>
          <p:nvPr/>
        </p:nvSpPr>
        <p:spPr>
          <a:xfrm>
            <a:off x="2715737" y="2935216"/>
            <a:ext cx="1317071" cy="116282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D2EB89-24E0-5E98-7E06-51CED8673E8E}"/>
              </a:ext>
            </a:extLst>
          </p:cNvPr>
          <p:cNvSpPr/>
          <p:nvPr/>
        </p:nvSpPr>
        <p:spPr>
          <a:xfrm>
            <a:off x="2672196" y="3618014"/>
            <a:ext cx="1360612" cy="116282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5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ja-JP" altLang="en-US" b="1" dirty="0" smtClean="0"/>
              <a:t>生成後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の</a:t>
            </a:r>
            <a:r>
              <a:rPr lang="ja-JP" altLang="en-US" b="1" dirty="0"/>
              <a:t>調整・変数名の変更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343109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62" y="1290515"/>
            <a:ext cx="8195647" cy="5007547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73309" y="1462535"/>
            <a:ext cx="2503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入力手順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①下線</a:t>
            </a:r>
            <a:r>
              <a:rPr lang="ja-JP" altLang="en-US" dirty="0" smtClean="0"/>
              <a:t>文字</a:t>
            </a:r>
            <a:r>
              <a:rPr lang="ja-JP" altLang="en-US" dirty="0" smtClean="0"/>
              <a:t>を</a:t>
            </a:r>
            <a:r>
              <a:rPr lang="ja-JP" altLang="en-US" dirty="0"/>
              <a:t>クリック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②選択ダイアログが表示され、画面の表示を従い、変更後の値を入力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③「</a:t>
            </a:r>
            <a:r>
              <a:rPr lang="en-US" altLang="ja-JP" dirty="0"/>
              <a:t>OK</a:t>
            </a:r>
            <a:r>
              <a:rPr lang="ja-JP" altLang="en-US" dirty="0"/>
              <a:t>」ボタン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④ </a:t>
            </a:r>
            <a:r>
              <a:rPr lang="ja-JP" altLang="en-US" dirty="0" smtClean="0"/>
              <a:t>生成</a:t>
            </a:r>
            <a:r>
              <a:rPr lang="ja-JP" altLang="en-US" dirty="0"/>
              <a:t>セード</a:t>
            </a:r>
            <a:r>
              <a:rPr lang="ja-JP" altLang="en-US" dirty="0" smtClean="0"/>
              <a:t>が自動</a:t>
            </a:r>
            <a:r>
              <a:rPr lang="ja-JP" altLang="en-US" dirty="0"/>
              <a:t>変更</a:t>
            </a:r>
            <a:r>
              <a:rPr lang="ja-JP" altLang="en-US" dirty="0" smtClean="0"/>
              <a:t>される</a:t>
            </a:r>
            <a:endParaRPr kumimoji="1" lang="en-US" altLang="ja-JP" dirty="0"/>
          </a:p>
          <a:p>
            <a:endParaRPr kumimoji="1" lang="en-US" altLang="ja-JP" dirty="0"/>
          </a:p>
        </p:txBody>
      </p:sp>
      <p:cxnSp>
        <p:nvCxnSpPr>
          <p:cNvPr id="11" name="カギ線コネクタ 10"/>
          <p:cNvCxnSpPr/>
          <p:nvPr/>
        </p:nvCxnSpPr>
        <p:spPr>
          <a:xfrm>
            <a:off x="2373745" y="2815356"/>
            <a:ext cx="821963" cy="763672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976719" y="2805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708" y="3175188"/>
            <a:ext cx="3219899" cy="181000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779059" y="36096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895555" y="4204549"/>
            <a:ext cx="675755" cy="304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71310" y="42660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③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（２）</a:t>
            </a:r>
            <a:r>
              <a:rPr lang="en-US" altLang="ja-JP" b="1" dirty="0"/>
              <a:t>Panel</a:t>
            </a:r>
            <a:r>
              <a:rPr lang="ja-JP" altLang="en-US" b="1" dirty="0"/>
              <a:t>項目の選択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en-US" altLang="ja-JP" b="1" dirty="0"/>
              <a:t>[Panel</a:t>
            </a:r>
            <a:r>
              <a:rPr lang="ja-JP" altLang="en-US" b="1" dirty="0"/>
              <a:t>検索</a:t>
            </a:r>
            <a:r>
              <a:rPr lang="en-US" altLang="ja-JP" b="1" dirty="0"/>
              <a:t>] </a:t>
            </a:r>
            <a:r>
              <a:rPr lang="ja-JP" altLang="en-US" b="1" dirty="0"/>
              <a:t>シートで、</a:t>
            </a:r>
            <a:r>
              <a:rPr lang="en-US" altLang="ja-JP" b="1" dirty="0"/>
              <a:t>Panel</a:t>
            </a:r>
            <a:r>
              <a:rPr lang="ja-JP" altLang="en-US" b="1" dirty="0"/>
              <a:t>を検索し、画面項目を選択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72" y="1325233"/>
            <a:ext cx="9791040" cy="4957489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1713667" y="2804788"/>
            <a:ext cx="675755" cy="1797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667483" y="1707070"/>
            <a:ext cx="218555" cy="1658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2594" y="26201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67483" y="1803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723155" y="4808411"/>
            <a:ext cx="944328" cy="1407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54606" y="49746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③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785072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（２）</a:t>
            </a:r>
            <a:r>
              <a:rPr lang="en-US" altLang="ja-JP" b="1" dirty="0"/>
              <a:t>Panel</a:t>
            </a:r>
            <a:r>
              <a:rPr lang="ja-JP" altLang="en-US" b="1" dirty="0"/>
              <a:t>項目の選択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・「更新」ボタンを押す　</a:t>
            </a:r>
            <a:r>
              <a:rPr lang="en-US" altLang="ja-JP" sz="2200" dirty="0"/>
              <a:t>※</a:t>
            </a:r>
            <a:r>
              <a:rPr lang="ja-JP" altLang="en-US" sz="2200" dirty="0"/>
              <a:t> 「</a:t>
            </a:r>
            <a:r>
              <a:rPr lang="en-US" altLang="ja-JP" sz="2200" dirty="0"/>
              <a:t>JAVA</a:t>
            </a:r>
            <a:r>
              <a:rPr lang="ja-JP" altLang="en-US" sz="2200" dirty="0"/>
              <a:t>」アイコンをクリックも選択対象更新</a:t>
            </a:r>
            <a:endParaRPr lang="ja-JP" altLang="en-US" b="1" dirty="0"/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" y="1337310"/>
            <a:ext cx="6352167" cy="4968456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1558773" y="1798510"/>
            <a:ext cx="218555" cy="1658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09891" y="1344197"/>
            <a:ext cx="2643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ヒント</a:t>
            </a:r>
            <a:endParaRPr kumimoji="1" lang="en-US" altLang="ja-JP" dirty="0"/>
          </a:p>
          <a:p>
            <a:r>
              <a:rPr kumimoji="1" lang="ja-JP" altLang="en-US" dirty="0"/>
              <a:t>①選択対象に対応するテンプレートが「</a:t>
            </a:r>
            <a:r>
              <a:rPr kumimoji="1" lang="ja-JP" altLang="en-US" dirty="0">
                <a:solidFill>
                  <a:srgbClr val="00B050"/>
                </a:solidFill>
              </a:rPr>
              <a:t>✔</a:t>
            </a:r>
            <a:r>
              <a:rPr kumimoji="1" lang="ja-JP" altLang="en-US" dirty="0"/>
              <a:t>」と表示</a:t>
            </a:r>
            <a:r>
              <a:rPr kumimoji="1" lang="ja-JP" altLang="en-US" dirty="0" smtClean="0"/>
              <a:t>され</a:t>
            </a:r>
            <a:r>
              <a:rPr kumimoji="1" lang="ja-JP" altLang="en-US" dirty="0"/>
              <a:t>る</a:t>
            </a:r>
            <a:r>
              <a:rPr kumimoji="1" lang="ja-JP" altLang="en-US" dirty="0" smtClean="0"/>
              <a:t>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② </a:t>
            </a:r>
            <a:r>
              <a:rPr lang="en-US" altLang="ja-JP" dirty="0"/>
              <a:t>Panel</a:t>
            </a:r>
            <a:r>
              <a:rPr lang="ja-JP" altLang="en-US" dirty="0"/>
              <a:t>の選択内容（パネルの</a:t>
            </a:r>
            <a:r>
              <a:rPr lang="en-US" altLang="ja-JP" dirty="0"/>
              <a:t>ID</a:t>
            </a:r>
            <a:r>
              <a:rPr lang="ja-JP" altLang="en-US" dirty="0" err="1"/>
              <a:t>、</a:t>
            </a:r>
            <a:r>
              <a:rPr lang="ja-JP" altLang="en-US" dirty="0"/>
              <a:t>ブロック、単票項目、明細項目）に応じて、対応するテンプレート</a:t>
            </a:r>
            <a:r>
              <a:rPr lang="ja-JP" altLang="en-US" dirty="0" smtClean="0"/>
              <a:t>が</a:t>
            </a:r>
            <a:r>
              <a:rPr lang="ja-JP" altLang="en-US" dirty="0"/>
              <a:t>変わる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29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910"/>
          </a:xfrm>
        </p:spPr>
        <p:txBody>
          <a:bodyPr rtlCol="0" anchor="ctr">
            <a:normAutofit/>
          </a:bodyPr>
          <a:lstStyle/>
          <a:p>
            <a:r>
              <a:rPr lang="ja-JP" altLang="en-US" b="1" dirty="0"/>
              <a:t>目次</a:t>
            </a:r>
            <a:endParaRPr lang="ja-JP" altLang="en-US" dirty="0">
              <a:ea typeface="メイリオ" panose="020B0604030504040204" pitchFamily="50" charset="-128"/>
              <a:cs typeface="Segoe UI Light" panose="020B0502040204020203" pitchFamily="34" charset="0"/>
            </a:endParaRP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838200" y="1330036"/>
            <a:ext cx="10515600" cy="180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400" dirty="0"/>
              <a:t>MCT</a:t>
            </a:r>
            <a:r>
              <a:rPr lang="ja-JP" altLang="en-US" sz="2400" dirty="0"/>
              <a:t>テンプレートダイアログの開き方法</a:t>
            </a:r>
            <a:endParaRPr lang="en-US" altLang="ja-JP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400" dirty="0"/>
              <a:t>MCT</a:t>
            </a:r>
            <a:r>
              <a:rPr lang="ja-JP" altLang="en-US" sz="2400" dirty="0"/>
              <a:t>テンプレートの検索方法</a:t>
            </a:r>
            <a:endParaRPr lang="en-US" altLang="ja-JP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2400" dirty="0"/>
              <a:t>選択対象の更新方法：　テーブル、</a:t>
            </a:r>
            <a:r>
              <a:rPr lang="en-US" altLang="ja-JP" sz="2400" dirty="0"/>
              <a:t>Panel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Logic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2400" dirty="0"/>
              <a:t>コード</a:t>
            </a:r>
            <a:r>
              <a:rPr lang="ja-JP" altLang="en-US" sz="2400" dirty="0" smtClean="0"/>
              <a:t>生成</a:t>
            </a:r>
            <a:r>
              <a:rPr lang="ja-JP" altLang="en-US" sz="2400" dirty="0"/>
              <a:t>と使用方法</a:t>
            </a:r>
            <a:endParaRPr lang="en-US" altLang="ja-JP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66" y="2942669"/>
            <a:ext cx="10496550" cy="325755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EBC18B-E2DC-4154-BC60-5C9716C8CCFD}"/>
              </a:ext>
            </a:extLst>
          </p:cNvPr>
          <p:cNvSpPr txBox="1"/>
          <p:nvPr/>
        </p:nvSpPr>
        <p:spPr>
          <a:xfrm>
            <a:off x="975111" y="6200219"/>
            <a:ext cx="5341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「</a:t>
            </a:r>
            <a:r>
              <a:rPr kumimoji="1" lang="en-US" altLang="ja-JP" sz="1400" dirty="0"/>
              <a:t>4.</a:t>
            </a:r>
            <a:r>
              <a:rPr kumimoji="1" lang="ja-JP" altLang="en-US" sz="1400" dirty="0"/>
              <a:t>」の内容が「</a:t>
            </a:r>
            <a:r>
              <a:rPr kumimoji="1" lang="en-US" altLang="ja-JP" sz="1400" dirty="0"/>
              <a:t>3</a:t>
            </a:r>
            <a:r>
              <a:rPr kumimoji="1" lang="ja-JP" altLang="en-US" sz="1400" dirty="0" err="1"/>
              <a:t>．</a:t>
            </a:r>
            <a:r>
              <a:rPr kumimoji="1" lang="ja-JP" altLang="en-US" sz="1400" dirty="0"/>
              <a:t>」の操作流れ説明で記述したことがある。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86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/>
          </a:bodyPr>
          <a:lstStyle/>
          <a:p>
            <a:r>
              <a:rPr lang="ja-JP" altLang="en-US" b="1" dirty="0"/>
              <a:t>選択対象の更新　（３）</a:t>
            </a:r>
            <a:r>
              <a:rPr lang="en-US" altLang="ja-JP" b="1" dirty="0"/>
              <a:t>Logic</a:t>
            </a:r>
            <a:r>
              <a:rPr lang="ja-JP" altLang="en-US" b="1" dirty="0"/>
              <a:t>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200" b="1" dirty="0"/>
              <a:t>・</a:t>
            </a:r>
            <a:r>
              <a:rPr lang="en-US" altLang="ja-JP" sz="2200" b="1" dirty="0"/>
              <a:t>[</a:t>
            </a:r>
            <a:r>
              <a:rPr lang="ja-JP" altLang="en-US" sz="2200" b="1" dirty="0"/>
              <a:t>その他履歴</a:t>
            </a:r>
            <a:r>
              <a:rPr lang="en-US" altLang="ja-JP" sz="2200" b="1" dirty="0"/>
              <a:t>] </a:t>
            </a:r>
            <a:r>
              <a:rPr lang="ja-JP" altLang="en-US" sz="2200" b="1" dirty="0"/>
              <a:t>シートで、</a:t>
            </a:r>
            <a:r>
              <a:rPr lang="en-US" altLang="ja-JP" sz="2200" b="1" dirty="0"/>
              <a:t>Logic ID</a:t>
            </a:r>
            <a:r>
              <a:rPr lang="ja-JP" altLang="en-US" sz="2200" b="1" dirty="0"/>
              <a:t>を入力し、該当の実装仕様書を開く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95" y="1337310"/>
            <a:ext cx="10237536" cy="5183563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3948867" y="4116351"/>
            <a:ext cx="675755" cy="1797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78910" y="1717964"/>
            <a:ext cx="254460" cy="2513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33369" y="3836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65856" y="16589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選択対象の更新　（３）</a:t>
            </a:r>
            <a:r>
              <a:rPr lang="en-US" altLang="ja-JP" b="1" dirty="0"/>
              <a:t>Logic</a:t>
            </a:r>
            <a:r>
              <a:rPr lang="ja-JP" altLang="en-US" b="1" dirty="0"/>
              <a:t>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・該当のオペレーション処理を選択し、「更新」ボタンを押す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5" y="1337310"/>
            <a:ext cx="9669380" cy="512123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2387921" y="6102169"/>
            <a:ext cx="890989" cy="2616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71161" y="57328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106" y="3031787"/>
            <a:ext cx="6084384" cy="3426758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5320467" y="3404230"/>
            <a:ext cx="359897" cy="2616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07321" y="31657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選択された対象の切替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・選択された対象がリストから切り替え</a:t>
            </a:r>
            <a:endParaRPr lang="ja-JP" altLang="en-US" dirty="0">
              <a:ea typeface="メイリオ" panose="020B0604030504040204" pitchFamily="50" charset="-128"/>
              <a:cs typeface="Segoe UI Light" panose="020B0502040204020203" pitchFamily="34" charset="0"/>
            </a:endParaRP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b="1" dirty="0" err="1"/>
              <a:t>。</a:t>
            </a:r>
            <a:endParaRPr lang="ja-JP" altLang="en-US" sz="24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92282"/>
            <a:ext cx="84391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３</a:t>
            </a:r>
            <a:r>
              <a:rPr lang="ja-JP" altLang="en-US" b="1" dirty="0" smtClean="0"/>
              <a:t>．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一括</a:t>
            </a:r>
            <a:r>
              <a:rPr lang="ja-JP" altLang="en-US" b="1" dirty="0"/>
              <a:t>生成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・複数のテンプレートを選択し</a:t>
            </a:r>
            <a:r>
              <a:rPr lang="ja-JP" altLang="en-US" b="1" dirty="0" smtClean="0"/>
              <a:t>、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を</a:t>
            </a:r>
            <a:r>
              <a:rPr lang="ja-JP" altLang="en-US" b="1" dirty="0"/>
              <a:t>一括生成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309" y="1417433"/>
            <a:ext cx="8111548" cy="4887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709048" y="3861202"/>
            <a:ext cx="359897" cy="2616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639775" y="5038841"/>
            <a:ext cx="359897" cy="2616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294742" y="1873087"/>
            <a:ext cx="872676" cy="242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7418" y="18094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73392" y="3753556"/>
            <a:ext cx="46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①　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73309" y="1344197"/>
            <a:ext cx="250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入力手順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①関連があるテンプレートを選択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②「ソース一括生成」ボタン</a:t>
            </a:r>
            <a:r>
              <a:rPr lang="ja-JP" altLang="en-US" dirty="0" smtClean="0"/>
              <a:t>を</a:t>
            </a:r>
            <a:r>
              <a:rPr lang="ja-JP" altLang="en-US" dirty="0"/>
              <a:t>クリック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40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コード</a:t>
            </a:r>
            <a:r>
              <a:rPr lang="ja-JP" altLang="en-US" b="1" dirty="0" smtClean="0"/>
              <a:t>一括</a:t>
            </a:r>
            <a:r>
              <a:rPr lang="ja-JP" altLang="en-US" b="1" dirty="0"/>
              <a:t>生成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 smtClean="0"/>
              <a:t>・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一括</a:t>
            </a:r>
            <a:r>
              <a:rPr lang="ja-JP" altLang="en-US" b="1" dirty="0"/>
              <a:t>生成する時、前頭に目次が生成される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44" y="1337310"/>
            <a:ext cx="7919671" cy="478119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943615" y="1449849"/>
            <a:ext cx="2795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ヒント</a:t>
            </a:r>
            <a:endParaRPr kumimoji="1" lang="en-US" altLang="ja-JP" dirty="0"/>
          </a:p>
          <a:p>
            <a:r>
              <a:rPr kumimoji="1" lang="ja-JP" altLang="en-US" dirty="0"/>
              <a:t>①テンプレートの設定により、ソースコード、説明、注意事項、特記などが表示される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②</a:t>
            </a:r>
            <a:r>
              <a:rPr kumimoji="1" lang="ja-JP" altLang="en-US" dirty="0"/>
              <a:t>コード</a:t>
            </a:r>
            <a:r>
              <a:rPr kumimoji="1" lang="ja-JP" altLang="en-US" dirty="0" smtClean="0"/>
              <a:t>を</a:t>
            </a:r>
            <a:r>
              <a:rPr kumimoji="1" lang="ja-JP" altLang="en-US" dirty="0"/>
              <a:t>直接コピー・ペストで</a:t>
            </a:r>
            <a:r>
              <a:rPr kumimoji="1" lang="ja-JP" altLang="en-US" dirty="0" smtClean="0"/>
              <a:t>利用する。</a:t>
            </a:r>
            <a:endParaRPr kumimoji="1" lang="en-US" altLang="ja-JP" dirty="0"/>
          </a:p>
          <a:p>
            <a:r>
              <a:rPr kumimoji="1" lang="ja-JP" altLang="en-US" dirty="0"/>
              <a:t>色、特殊な記号が</a:t>
            </a:r>
            <a:r>
              <a:rPr kumimoji="1" lang="ja-JP" altLang="en-US" dirty="0"/>
              <a:t>コピーされ</a:t>
            </a:r>
            <a:r>
              <a:rPr lang="ja-JP" altLang="en-US" dirty="0"/>
              <a:t>ない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24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02024" y="448056"/>
            <a:ext cx="11085582" cy="640080"/>
          </a:xfrm>
        </p:spPr>
        <p:txBody>
          <a:bodyPr rtlCol="0"/>
          <a:lstStyle/>
          <a:p>
            <a:pPr algn="ctr" rtl="0"/>
            <a:r>
              <a:rPr lang="ja-JP" altLang="en-US" b="1" dirty="0">
                <a:cs typeface="Segoe UI Light" panose="020B0502040204020203" pitchFamily="34" charset="0"/>
              </a:rPr>
              <a:t>まとめ</a:t>
            </a:r>
          </a:p>
        </p:txBody>
      </p:sp>
      <p:grpSp>
        <p:nvGrpSpPr>
          <p:cNvPr id="18" name="グループ 17" descr="手順 1 を示す 1 の番号が振られた小さい円"/>
          <p:cNvGrpSpPr/>
          <p:nvPr/>
        </p:nvGrpSpPr>
        <p:grpSpPr bwMode="blackWhite">
          <a:xfrm>
            <a:off x="531552" y="1845260"/>
            <a:ext cx="558179" cy="412159"/>
            <a:chOff x="6953426" y="711274"/>
            <a:chExt cx="558179" cy="412159"/>
          </a:xfrm>
        </p:grpSpPr>
        <p:sp>
          <p:nvSpPr>
            <p:cNvPr id="19" name="円/楕円 18" descr="小さい円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 descr="番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95869"/>
            </a:xfrm>
            <a:prstGeom prst="rect">
              <a:avLst/>
            </a:prstGeom>
            <a:noFill/>
          </p:spPr>
          <p:txBody>
            <a:bodyPr wrap="square" tIns="72000" rtlCol="0">
              <a:spAutoFit/>
            </a:bodyPr>
            <a:lstStyle/>
            <a:p>
              <a:pPr algn="ctr" rtl="0"/>
              <a:r>
                <a:rPr lang="en-US" altLang="ja-JP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 Semibold" panose="020B0702040204020203" pitchFamily="34" charset="0"/>
                </a:rPr>
                <a:t>1</a:t>
              </a:r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21" name="コンテンツ プレースホルダー 17"/>
          <p:cNvSpPr txBox="1">
            <a:spLocks/>
          </p:cNvSpPr>
          <p:nvPr/>
        </p:nvSpPr>
        <p:spPr>
          <a:xfrm>
            <a:off x="1089731" y="1850172"/>
            <a:ext cx="9359194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/>
              </a:rPr>
              <a:t>MCT</a:t>
            </a:r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/>
              </a:rPr>
              <a:t>の基本操作手順を紹介しました。</a:t>
            </a:r>
          </a:p>
        </p:txBody>
      </p:sp>
      <p:sp>
        <p:nvSpPr>
          <p:cNvPr id="25" name="コンテンツ プレースホルダー 17">
            <a:extLst>
              <a:ext uri="{FF2B5EF4-FFF2-40B4-BE49-F238E27FC236}">
                <a16:creationId xmlns:a16="http://schemas.microsoft.com/office/drawing/2014/main" id="{47A2142F-3B2F-4174-A395-D56885F1CF1B}"/>
              </a:ext>
            </a:extLst>
          </p:cNvPr>
          <p:cNvSpPr txBox="1">
            <a:spLocks/>
          </p:cNvSpPr>
          <p:nvPr/>
        </p:nvSpPr>
        <p:spPr>
          <a:xfrm>
            <a:off x="603195" y="1312131"/>
            <a:ext cx="8759880" cy="48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/>
              </a:rPr>
              <a:t>本資料では、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85616C-A96B-4616-A13B-DF4A81E6938B}"/>
              </a:ext>
            </a:extLst>
          </p:cNvPr>
          <p:cNvSpPr txBox="1"/>
          <p:nvPr/>
        </p:nvSpPr>
        <p:spPr>
          <a:xfrm>
            <a:off x="9201151" y="6372781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249D621-A90A-4CEE-940F-F3DF2E05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23" name="タイトル 3"/>
          <p:cNvSpPr txBox="1">
            <a:spLocks/>
          </p:cNvSpPr>
          <p:nvPr/>
        </p:nvSpPr>
        <p:spPr>
          <a:xfrm>
            <a:off x="603195" y="2490252"/>
            <a:ext cx="9659218" cy="9002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>
                <a:cs typeface="Segoe UI Light" panose="020B0502040204020203" pitchFamily="34" charset="0"/>
              </a:rPr>
              <a:t>MCT </a:t>
            </a:r>
            <a:r>
              <a:rPr lang="ja-JP" altLang="en-US" dirty="0">
                <a:cs typeface="Segoe UI Light" panose="020B0502040204020203" pitchFamily="34" charset="0"/>
              </a:rPr>
              <a:t>次の課題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17" y="2463456"/>
            <a:ext cx="2314898" cy="126700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00538" y="3777042"/>
            <a:ext cx="2602060" cy="201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ユーザーの指示</a:t>
            </a:r>
            <a:endParaRPr kumimoji="1" lang="en-US" altLang="ja-JP" dirty="0"/>
          </a:p>
          <a:p>
            <a:r>
              <a:rPr kumimoji="1" lang="ja-JP" altLang="en-US" dirty="0"/>
              <a:t>例．</a:t>
            </a:r>
            <a:endParaRPr kumimoji="1" lang="en-US" altLang="ja-JP" dirty="0"/>
          </a:p>
          <a:p>
            <a:r>
              <a:rPr kumimoji="1" lang="en-US" altLang="ja-JP" dirty="0"/>
              <a:t>DBC</a:t>
            </a:r>
            <a:r>
              <a:rPr kumimoji="1" lang="ja-JP" altLang="en-US" dirty="0"/>
              <a:t>で、～情報を検索してください。</a:t>
            </a:r>
          </a:p>
        </p:txBody>
      </p:sp>
      <p:sp>
        <p:nvSpPr>
          <p:cNvPr id="5" name="右矢印 4"/>
          <p:cNvSpPr/>
          <p:nvPr/>
        </p:nvSpPr>
        <p:spPr>
          <a:xfrm>
            <a:off x="3485479" y="4028050"/>
            <a:ext cx="408790" cy="38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077150" y="3777042"/>
            <a:ext cx="2602060" cy="90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/>
              <a:t>Function calling</a:t>
            </a:r>
          </a:p>
          <a:p>
            <a:r>
              <a:rPr kumimoji="1" lang="en-US" altLang="ja-JP" dirty="0"/>
              <a:t>API</a:t>
            </a:r>
            <a:r>
              <a:rPr kumimoji="1" lang="ja-JP" altLang="en-US" dirty="0"/>
              <a:t>でキーワード抽出</a:t>
            </a:r>
            <a:endParaRPr kumimoji="1" lang="en-US" altLang="ja-JP" dirty="0"/>
          </a:p>
        </p:txBody>
      </p:sp>
      <p:sp>
        <p:nvSpPr>
          <p:cNvPr id="27" name="右矢印 26"/>
          <p:cNvSpPr/>
          <p:nvPr/>
        </p:nvSpPr>
        <p:spPr>
          <a:xfrm>
            <a:off x="3525522" y="5112775"/>
            <a:ext cx="408790" cy="38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6862091" y="4028050"/>
            <a:ext cx="408790" cy="38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077150" y="4948333"/>
            <a:ext cx="2602060" cy="90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/>
              <a:t>Fine Tuning</a:t>
            </a:r>
            <a:r>
              <a:rPr kumimoji="1" lang="ja-JP" altLang="en-US" dirty="0"/>
              <a:t> の学習内容を回答</a:t>
            </a:r>
          </a:p>
        </p:txBody>
      </p:sp>
      <p:sp>
        <p:nvSpPr>
          <p:cNvPr id="6" name="フローチャート: 複数書類 5"/>
          <p:cNvSpPr/>
          <p:nvPr/>
        </p:nvSpPr>
        <p:spPr>
          <a:xfrm>
            <a:off x="3729917" y="5966235"/>
            <a:ext cx="1394344" cy="5849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Template</a:t>
            </a:r>
            <a:endParaRPr kumimoji="1" lang="ja-JP" altLang="en-US" dirty="0"/>
          </a:p>
        </p:txBody>
      </p:sp>
      <p:sp>
        <p:nvSpPr>
          <p:cNvPr id="7" name="屈折矢印 6"/>
          <p:cNvSpPr/>
          <p:nvPr/>
        </p:nvSpPr>
        <p:spPr>
          <a:xfrm>
            <a:off x="5246904" y="5979295"/>
            <a:ext cx="262551" cy="2806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71214" y="60740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追加学習</a:t>
            </a:r>
          </a:p>
        </p:txBody>
      </p:sp>
      <p:sp>
        <p:nvSpPr>
          <p:cNvPr id="30" name="右矢印 29"/>
          <p:cNvSpPr/>
          <p:nvPr/>
        </p:nvSpPr>
        <p:spPr>
          <a:xfrm>
            <a:off x="6862091" y="5112775"/>
            <a:ext cx="408790" cy="38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7415301" y="3777041"/>
            <a:ext cx="2217586" cy="90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/>
              <a:t>対象：～情報</a:t>
            </a:r>
            <a:endParaRPr kumimoji="1" lang="en-US" altLang="ja-JP" sz="1400" dirty="0"/>
          </a:p>
          <a:p>
            <a:r>
              <a:rPr kumimoji="1" lang="ja-JP" altLang="en-US" sz="1400" dirty="0"/>
              <a:t>テンプレートキーワード：</a:t>
            </a:r>
            <a:r>
              <a:rPr kumimoji="1" lang="en-US" altLang="ja-JP" sz="1400" dirty="0"/>
              <a:t>DBC</a:t>
            </a:r>
            <a:r>
              <a:rPr kumimoji="1" lang="ja-JP" altLang="en-US" sz="1400" dirty="0" err="1"/>
              <a:t>、</a:t>
            </a:r>
            <a:r>
              <a:rPr kumimoji="1" lang="ja-JP" altLang="en-US" sz="1400" dirty="0"/>
              <a:t>検索</a:t>
            </a:r>
          </a:p>
        </p:txBody>
      </p:sp>
      <p:sp>
        <p:nvSpPr>
          <p:cNvPr id="32" name="右矢印 31"/>
          <p:cNvSpPr/>
          <p:nvPr/>
        </p:nvSpPr>
        <p:spPr>
          <a:xfrm>
            <a:off x="9777307" y="3986923"/>
            <a:ext cx="408790" cy="38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575" y="3705392"/>
            <a:ext cx="1363032" cy="1068917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166" y="4866589"/>
            <a:ext cx="1363032" cy="10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１．</a:t>
            </a:r>
            <a:r>
              <a:rPr lang="en-US" altLang="ja-JP" b="1" dirty="0"/>
              <a:t>MCT</a:t>
            </a:r>
            <a:r>
              <a:rPr lang="ja-JP" altLang="en-US" b="1" dirty="0"/>
              <a:t>テンプレートダイアログを開き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ja-JP" altLang="en-US" b="1" dirty="0" smtClean="0"/>
              <a:t>メインメニューで「</a:t>
            </a:r>
            <a:r>
              <a:rPr lang="en-US" altLang="ja-JP" b="1" dirty="0"/>
              <a:t>JAVA</a:t>
            </a:r>
            <a:r>
              <a:rPr lang="ja-JP" altLang="en-US" b="1" dirty="0"/>
              <a:t>」アイコンをクリック</a:t>
            </a:r>
            <a:endParaRPr lang="ja-JP" altLang="en-US" dirty="0">
              <a:ea typeface="メイリオ" panose="020B0604030504040204" pitchFamily="50" charset="-128"/>
              <a:cs typeface="Segoe UI Light" panose="020B0502040204020203" pitchFamily="34" charset="0"/>
            </a:endParaRP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pic>
        <p:nvPicPr>
          <p:cNvPr id="10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838200" y="1459033"/>
            <a:ext cx="8191193" cy="41474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217891" y="1459033"/>
            <a:ext cx="2419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ヒント</a:t>
            </a:r>
            <a:endParaRPr kumimoji="1" lang="en-US" altLang="ja-JP" dirty="0"/>
          </a:p>
          <a:p>
            <a:r>
              <a:rPr lang="ja-JP" altLang="en-US" dirty="0" smtClean="0"/>
              <a:t>①</a:t>
            </a:r>
            <a:r>
              <a:rPr lang="ja-JP" altLang="en-US" dirty="0"/>
              <a:t>コードの生成対象を選択し、「</a:t>
            </a:r>
            <a:r>
              <a:rPr lang="en-US" altLang="ja-JP" dirty="0"/>
              <a:t>JAVA</a:t>
            </a:r>
            <a:r>
              <a:rPr lang="ja-JP" altLang="en-US" dirty="0"/>
              <a:t>」アイコンをクリックすることもできます。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3105584" y="1766345"/>
            <a:ext cx="307572" cy="2163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7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en-US" altLang="ja-JP" b="1" dirty="0"/>
              <a:t>MCT</a:t>
            </a:r>
            <a:r>
              <a:rPr lang="ja-JP" altLang="en-US" b="1" dirty="0"/>
              <a:t>テンプレートダイアログを開き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en-US" altLang="ja-JP" b="1" dirty="0"/>
              <a:t>MCT</a:t>
            </a:r>
            <a:r>
              <a:rPr lang="ja-JP" altLang="en-US" b="1" dirty="0"/>
              <a:t>テンプレートダイアログが表示される</a:t>
            </a:r>
            <a:endParaRPr lang="ja-JP" altLang="en-US" dirty="0">
              <a:ea typeface="メイリオ" panose="020B0604030504040204" pitchFamily="50" charset="-128"/>
              <a:cs typeface="Segoe UI Light" panose="020B0502040204020203" pitchFamily="34" charset="0"/>
            </a:endParaRP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217891" y="1459033"/>
            <a:ext cx="27950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ヒント</a:t>
            </a:r>
            <a:endParaRPr kumimoji="1" lang="en-US" altLang="ja-JP" dirty="0"/>
          </a:p>
          <a:p>
            <a:r>
              <a:rPr lang="ja-JP" altLang="en-US" dirty="0"/>
              <a:t>①テンプレートの種類</a:t>
            </a:r>
            <a:endParaRPr lang="en-US" altLang="ja-JP" dirty="0"/>
          </a:p>
          <a:p>
            <a:r>
              <a:rPr lang="ja-JP" altLang="en-US" dirty="0"/>
              <a:t>　共通、</a:t>
            </a:r>
            <a:endParaRPr lang="en-US" altLang="ja-JP" dirty="0"/>
          </a:p>
          <a:p>
            <a:r>
              <a:rPr lang="ja-JP" altLang="en-US" dirty="0"/>
              <a:t>　データ処理</a:t>
            </a:r>
            <a:endParaRPr lang="en-US" altLang="ja-JP" dirty="0"/>
          </a:p>
          <a:p>
            <a:r>
              <a:rPr lang="ja-JP" altLang="en-US" dirty="0"/>
              <a:t>　クライアント処理</a:t>
            </a:r>
            <a:endParaRPr lang="en-US" altLang="ja-JP" dirty="0"/>
          </a:p>
          <a:p>
            <a:r>
              <a:rPr lang="ja-JP" altLang="en-US" dirty="0"/>
              <a:t>　オペレーション処理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 smtClean="0"/>
              <a:t>②</a:t>
            </a:r>
            <a:r>
              <a:rPr kumimoji="1" lang="ja-JP" altLang="en-US" dirty="0"/>
              <a:t>テンプレートは、ツーリ構造で表示されます。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41" y="1671637"/>
            <a:ext cx="84391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en-US" altLang="ja-JP" b="1" dirty="0"/>
              <a:t>MCT</a:t>
            </a:r>
            <a:r>
              <a:rPr lang="ja-JP" altLang="en-US" b="1" dirty="0"/>
              <a:t>テンプレートダイアログを開き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en-US" altLang="ja-JP" b="1" dirty="0"/>
              <a:t>MCT</a:t>
            </a:r>
            <a:r>
              <a:rPr lang="ja-JP" altLang="en-US" b="1" dirty="0"/>
              <a:t>テンプレート一覧の表示内容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58761" y="1344197"/>
            <a:ext cx="2795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ヒント</a:t>
            </a:r>
            <a:endParaRPr kumimoji="1" lang="en-US" altLang="ja-JP" dirty="0"/>
          </a:p>
          <a:p>
            <a:r>
              <a:rPr kumimoji="1" lang="ja-JP" altLang="en-US" dirty="0"/>
              <a:t>①一覧の内容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・適：選択対象に使用可能のテンプレート</a:t>
            </a:r>
            <a:endParaRPr lang="en-US" altLang="ja-JP" dirty="0"/>
          </a:p>
          <a:p>
            <a:r>
              <a:rPr kumimoji="1" lang="ja-JP" altLang="en-US" dirty="0"/>
              <a:t>共通テンプレートがすべての選択対象に使用可能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・履：　　</a:t>
            </a:r>
            <a:r>
              <a:rPr lang="ja-JP" altLang="en-US" dirty="0"/>
              <a:t>生成</a:t>
            </a:r>
            <a:r>
              <a:rPr lang="ja-JP" altLang="en-US" dirty="0" smtClean="0"/>
              <a:t>履歴</a:t>
            </a:r>
            <a:r>
              <a:rPr lang="ja-JP" altLang="en-US" dirty="0"/>
              <a:t>があるテンプレート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Ex.</a:t>
            </a:r>
            <a:r>
              <a:rPr kumimoji="1" lang="ja-JP" altLang="en-US" dirty="0" smtClean="0"/>
              <a:t>：独自実装</a:t>
            </a:r>
            <a:r>
              <a:rPr kumimoji="1" lang="ja-JP" altLang="en-US" dirty="0"/>
              <a:t>メソッドがあるテンプレート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Practice</a:t>
            </a:r>
            <a:r>
              <a:rPr lang="ja-JP" altLang="en-US" dirty="0"/>
              <a:t>：実装、チエックポイント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44197"/>
            <a:ext cx="7541895" cy="509408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930265" y="1599277"/>
            <a:ext cx="599844" cy="1925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673" y="3556695"/>
            <a:ext cx="228466" cy="2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２．</a:t>
            </a:r>
            <a:r>
              <a:rPr lang="en-US" altLang="ja-JP" b="1" dirty="0"/>
              <a:t>MCT</a:t>
            </a:r>
            <a:r>
              <a:rPr lang="ja-JP" altLang="en-US" b="1" dirty="0"/>
              <a:t>テンプレートを検索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・検索キーワードの入力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58761" y="1344197"/>
            <a:ext cx="2795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入力手順</a:t>
            </a:r>
            <a:endParaRPr kumimoji="1" lang="en-US" altLang="ja-JP" dirty="0"/>
          </a:p>
          <a:p>
            <a:r>
              <a:rPr kumimoji="1" lang="ja-JP" altLang="en-US" dirty="0"/>
              <a:t>①キーワード検索欄をクリック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②入力補助ダイアログが表示される。検索内容を</a:t>
            </a:r>
            <a:r>
              <a:rPr lang="ja-JP" altLang="en-US" dirty="0"/>
              <a:t>入力する</a:t>
            </a:r>
            <a:r>
              <a:rPr lang="ja-JP" altLang="en-US" dirty="0" smtClean="0"/>
              <a:t>か、</a:t>
            </a:r>
            <a:r>
              <a:rPr lang="ja-JP" altLang="en-US" dirty="0"/>
              <a:t>過去の入力内容を選択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③</a:t>
            </a:r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」ボタンをクリック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37310"/>
            <a:ext cx="7530746" cy="5081963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530234" y="1551248"/>
            <a:ext cx="1471583" cy="2221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266025" y="3545090"/>
            <a:ext cx="2204375" cy="2221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284172" y="3878291"/>
            <a:ext cx="675755" cy="2221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75709" y="14776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49810" y="31757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38111" y="35525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③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21" name="カギ線コネクタ 20"/>
          <p:cNvCxnSpPr/>
          <p:nvPr/>
        </p:nvCxnSpPr>
        <p:spPr>
          <a:xfrm rot="16200000" flipH="1">
            <a:off x="2526882" y="2396099"/>
            <a:ext cx="1439260" cy="489390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en-US" altLang="ja-JP" b="1" dirty="0"/>
              <a:t>MCT</a:t>
            </a:r>
            <a:r>
              <a:rPr lang="ja-JP" altLang="en-US" b="1" dirty="0"/>
              <a:t>テンプレートを検索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en-US" altLang="ja-JP" b="1" dirty="0"/>
              <a:t>MCT</a:t>
            </a:r>
            <a:r>
              <a:rPr lang="ja-JP" altLang="en-US" b="1" dirty="0"/>
              <a:t>テンプレート一覧表示、テンプレート</a:t>
            </a:r>
            <a:r>
              <a:rPr lang="en-US" altLang="ja-JP" b="1" dirty="0"/>
              <a:t>ID</a:t>
            </a:r>
            <a:r>
              <a:rPr lang="ja-JP" altLang="en-US" b="1" dirty="0"/>
              <a:t>をクリック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58761" y="1344197"/>
            <a:ext cx="27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ヒント</a:t>
            </a:r>
            <a:endParaRPr kumimoji="1" lang="en-US" altLang="ja-JP" dirty="0"/>
          </a:p>
          <a:p>
            <a:r>
              <a:rPr kumimoji="1" lang="ja-JP" altLang="en-US" dirty="0"/>
              <a:t>①テンプレート</a:t>
            </a:r>
            <a:r>
              <a:rPr kumimoji="1" lang="en-US" altLang="ja-JP" dirty="0"/>
              <a:t>ID</a:t>
            </a:r>
            <a:r>
              <a:rPr kumimoji="1" lang="ja-JP" altLang="en-US" dirty="0"/>
              <a:t>をクリックして</a:t>
            </a:r>
            <a:r>
              <a:rPr kumimoji="1" lang="ja-JP" altLang="en-US" dirty="0" smtClean="0"/>
              <a:t>、</a:t>
            </a:r>
            <a:r>
              <a:rPr kumimoji="1" lang="ja-JP" altLang="en-US" dirty="0"/>
              <a:t>コード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生成され</a:t>
            </a:r>
            <a:r>
              <a:rPr lang="ja-JP" altLang="en-US" dirty="0"/>
              <a:t>る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7249"/>
            <a:ext cx="7515865" cy="5076505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078499" y="2557491"/>
            <a:ext cx="675755" cy="2221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8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9" y="324567"/>
            <a:ext cx="9659218" cy="900204"/>
          </a:xfrm>
        </p:spPr>
        <p:txBody>
          <a:bodyPr rtlCol="0" anchor="ctr">
            <a:normAutofit fontScale="90000"/>
          </a:bodyPr>
          <a:lstStyle/>
          <a:p>
            <a:r>
              <a:rPr lang="en-US" altLang="ja-JP" b="1" dirty="0"/>
              <a:t>MCT</a:t>
            </a:r>
            <a:r>
              <a:rPr lang="ja-JP" altLang="en-US" b="1" dirty="0"/>
              <a:t>テンプレートを検索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・</a:t>
            </a:r>
            <a:r>
              <a:rPr lang="ja-JP" altLang="en-US" b="1" dirty="0" smtClean="0"/>
              <a:t>生成後</a:t>
            </a:r>
            <a:r>
              <a:rPr lang="ja-JP" altLang="en-US" b="1" dirty="0"/>
              <a:t>コード</a:t>
            </a:r>
            <a:r>
              <a:rPr lang="ja-JP" altLang="en-US" b="1" dirty="0" smtClean="0"/>
              <a:t>の</a:t>
            </a:r>
            <a:r>
              <a:rPr lang="ja-JP" altLang="en-US" b="1" dirty="0"/>
              <a:t>表示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58761" y="1344197"/>
            <a:ext cx="2795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ヒント</a:t>
            </a:r>
            <a:endParaRPr kumimoji="1" lang="en-US" altLang="ja-JP" dirty="0"/>
          </a:p>
          <a:p>
            <a:r>
              <a:rPr kumimoji="1" lang="ja-JP" altLang="en-US" dirty="0"/>
              <a:t>①テンプレートの設定により、ソースコード、説明、注意事項、特記などが表示される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②</a:t>
            </a:r>
            <a:r>
              <a:rPr kumimoji="1" lang="ja-JP" altLang="en-US" dirty="0"/>
              <a:t>コード</a:t>
            </a:r>
            <a:r>
              <a:rPr kumimoji="1" lang="ja-JP" altLang="en-US" dirty="0" smtClean="0"/>
              <a:t>を</a:t>
            </a:r>
            <a:r>
              <a:rPr kumimoji="1" lang="ja-JP" altLang="en-US" dirty="0"/>
              <a:t>直接コピー・ペストで</a:t>
            </a:r>
            <a:r>
              <a:rPr kumimoji="1" lang="ja-JP" altLang="en-US" dirty="0" smtClean="0"/>
              <a:t>利用する。</a:t>
            </a:r>
            <a:endParaRPr kumimoji="1" lang="en-US" altLang="ja-JP" dirty="0"/>
          </a:p>
          <a:p>
            <a:r>
              <a:rPr kumimoji="1" lang="ja-JP" altLang="en-US" dirty="0"/>
              <a:t>色、特殊な記号が</a:t>
            </a:r>
            <a:r>
              <a:rPr kumimoji="1" lang="ja-JP" altLang="en-US" dirty="0"/>
              <a:t>コピーされ</a:t>
            </a:r>
            <a:r>
              <a:rPr lang="ja-JP" altLang="en-US" dirty="0"/>
              <a:t>ない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00480"/>
            <a:ext cx="7469289" cy="41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01638" y="324567"/>
            <a:ext cx="9967227" cy="900204"/>
          </a:xfrm>
        </p:spPr>
        <p:txBody>
          <a:bodyPr rtlCol="0" anchor="ctr">
            <a:normAutofit fontScale="90000"/>
          </a:bodyPr>
          <a:lstStyle/>
          <a:p>
            <a:r>
              <a:rPr lang="ja-JP" altLang="en-US" b="1" dirty="0"/>
              <a:t>３．選択対象の更新　（１）テーブルの選択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sz="2200" b="1" dirty="0"/>
              <a:t>・</a:t>
            </a:r>
            <a:r>
              <a:rPr lang="en-US" altLang="ja-JP" sz="2200" b="1" dirty="0"/>
              <a:t>[</a:t>
            </a:r>
            <a:r>
              <a:rPr lang="ja-JP" altLang="en-US" sz="2200" b="1" dirty="0"/>
              <a:t>テーブル検索履歴</a:t>
            </a:r>
            <a:r>
              <a:rPr lang="en-US" altLang="ja-JP" sz="2200" b="1" dirty="0"/>
              <a:t>] </a:t>
            </a:r>
            <a:r>
              <a:rPr lang="ja-JP" altLang="en-US" sz="2200" b="1" dirty="0" err="1" smtClean="0"/>
              <a:t>、</a:t>
            </a:r>
            <a:r>
              <a:rPr lang="en-US" altLang="ja-JP" sz="2200" b="1" dirty="0" smtClean="0"/>
              <a:t>[</a:t>
            </a:r>
            <a:r>
              <a:rPr lang="ja-JP" altLang="en-US" sz="2200" b="1" dirty="0"/>
              <a:t>テーブル検索</a:t>
            </a:r>
            <a:r>
              <a:rPr lang="en-US" altLang="ja-JP" sz="2200" b="1" dirty="0"/>
              <a:t>]</a:t>
            </a:r>
            <a:r>
              <a:rPr lang="ja-JP" altLang="en-US" sz="2200" b="1" dirty="0" err="1"/>
              <a:t>、</a:t>
            </a:r>
            <a:r>
              <a:rPr lang="en-US" altLang="ja-JP" sz="2200" b="1" dirty="0"/>
              <a:t>[</a:t>
            </a:r>
            <a:r>
              <a:rPr lang="ja-JP" altLang="en-US" sz="2200" b="1" dirty="0"/>
              <a:t>カラム検索</a:t>
            </a:r>
            <a:r>
              <a:rPr lang="en-US" altLang="ja-JP" sz="2200" b="1" dirty="0"/>
              <a:t>]</a:t>
            </a:r>
            <a:r>
              <a:rPr lang="ja-JP" altLang="en-US" sz="2200" b="1" dirty="0"/>
              <a:t>シートで、テーブル名を選択</a:t>
            </a:r>
          </a:p>
        </p:txBody>
      </p:sp>
      <p:sp>
        <p:nvSpPr>
          <p:cNvPr id="40" name="コンテンツ プレースホルダー 17">
            <a:extLst>
              <a:ext uri="{FF2B5EF4-FFF2-40B4-BE49-F238E27FC236}">
                <a16:creationId xmlns:a16="http://schemas.microsoft.com/office/drawing/2014/main" id="{EEF47B52-5574-4DB8-A169-864B37D6E9A4}"/>
              </a:ext>
            </a:extLst>
          </p:cNvPr>
          <p:cNvSpPr txBox="1">
            <a:spLocks/>
          </p:cNvSpPr>
          <p:nvPr/>
        </p:nvSpPr>
        <p:spPr>
          <a:xfrm>
            <a:off x="605289" y="1224771"/>
            <a:ext cx="10073222" cy="435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ja-JP" altLang="ja-JP" sz="17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CB1F02-9279-4BC7-85DC-9CD8BD47936A}"/>
              </a:ext>
            </a:extLst>
          </p:cNvPr>
          <p:cNvSpPr txBox="1"/>
          <p:nvPr/>
        </p:nvSpPr>
        <p:spPr>
          <a:xfrm>
            <a:off x="9087453" y="6376015"/>
            <a:ext cx="279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Https://www.seitatsu.com</a:t>
            </a:r>
          </a:p>
          <a:p>
            <a:pPr algn="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©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2023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SeItatsu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 Soft </a:t>
            </a:r>
            <a:r>
              <a:rPr lang="en-US" altLang="ja-JP" sz="1200" dirty="0" err="1">
                <a:solidFill>
                  <a:schemeClr val="bg2">
                    <a:lumMod val="50000"/>
                  </a:schemeClr>
                </a:solidFill>
              </a:rPr>
              <a:t>Co.,ltd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9AF4C5-ED1A-4C2F-978E-C9937DE4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4365" r="10494" b="42645"/>
          <a:stretch/>
        </p:blipFill>
        <p:spPr>
          <a:xfrm>
            <a:off x="858366" y="454982"/>
            <a:ext cx="868563" cy="64008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365125"/>
            <a:ext cx="10515600" cy="972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73309" y="1344197"/>
            <a:ext cx="2080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入力手順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①テーブル名を選択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②</a:t>
            </a:r>
            <a:r>
              <a:rPr kumimoji="1" lang="en-US" altLang="ja-JP" dirty="0"/>
              <a:t>MTC</a:t>
            </a:r>
            <a:r>
              <a:rPr kumimoji="1" lang="ja-JP" altLang="en-US" dirty="0"/>
              <a:t>テンプレート選択</a:t>
            </a:r>
            <a:r>
              <a:rPr kumimoji="1" lang="ja-JP" altLang="en-US" dirty="0"/>
              <a:t>ダイアログで</a:t>
            </a:r>
            <a:r>
              <a:rPr lang="ja-JP" altLang="en-US" dirty="0" smtClean="0"/>
              <a:t>、</a:t>
            </a:r>
            <a:r>
              <a:rPr lang="ja-JP" altLang="en-US" dirty="0"/>
              <a:t>「更新」ボタン</a:t>
            </a:r>
            <a:r>
              <a:rPr lang="ja-JP" altLang="en-US" dirty="0"/>
              <a:t>を</a:t>
            </a:r>
            <a:r>
              <a:rPr lang="ja-JP" altLang="en-US" dirty="0" smtClean="0"/>
              <a:t>クリック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 </a:t>
            </a:r>
            <a:r>
              <a:rPr lang="ja-JP" altLang="en-US" dirty="0"/>
              <a:t> 「</a:t>
            </a:r>
            <a:r>
              <a:rPr lang="en-US" altLang="ja-JP" dirty="0"/>
              <a:t>JAVA</a:t>
            </a:r>
            <a:r>
              <a:rPr lang="ja-JP" altLang="en-US" dirty="0"/>
              <a:t>」アイコンをクリックすることも選択対象の更新に</a:t>
            </a:r>
            <a:r>
              <a:rPr lang="ja-JP" altLang="en-US" dirty="0" smtClean="0"/>
              <a:t>なる。</a:t>
            </a:r>
            <a:endParaRPr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7" y="1483821"/>
            <a:ext cx="8342745" cy="422920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931372" y="3376288"/>
            <a:ext cx="675755" cy="1797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845445" y="3916616"/>
            <a:ext cx="218555" cy="1658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8764" y="31336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64000" y="3619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1534</TotalTime>
  <Words>1443</Words>
  <Application>Microsoft Office PowerPoint</Application>
  <PresentationFormat>ワイド画面</PresentationFormat>
  <Paragraphs>250</Paragraphs>
  <Slides>25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7" baseType="lpstr">
      <vt:lpstr>ＭＳ 明朝</vt:lpstr>
      <vt:lpstr>メイリオ</vt:lpstr>
      <vt:lpstr>游ゴシック</vt:lpstr>
      <vt:lpstr>Arial</vt:lpstr>
      <vt:lpstr>Century</vt:lpstr>
      <vt:lpstr>Segoe UI</vt:lpstr>
      <vt:lpstr>Segoe UI Light</vt:lpstr>
      <vt:lpstr>Segoe UI Semibold</vt:lpstr>
      <vt:lpstr>Times New Roman</vt:lpstr>
      <vt:lpstr>Trebuchet MS</vt:lpstr>
      <vt:lpstr>Wingdings 3</vt:lpstr>
      <vt:lpstr>ファセット</vt:lpstr>
      <vt:lpstr>mcframe7 coding template (MCT) Quick Start</vt:lpstr>
      <vt:lpstr>目次</vt:lpstr>
      <vt:lpstr>１．MCTテンプレートダイアログを開き ・メインメニューで「JAVA」アイコンをクリック</vt:lpstr>
      <vt:lpstr>MCTテンプレートダイアログを開き ・MCTテンプレートダイアログが表示される</vt:lpstr>
      <vt:lpstr>MCTテンプレートダイアログを開き ・MCTテンプレート一覧の表示内容</vt:lpstr>
      <vt:lpstr>２．MCTテンプレートを検索 ・検索キーワードの入力</vt:lpstr>
      <vt:lpstr>MCTテンプレートを検索 ・MCTテンプレート一覧表示、テンプレートIDをクリック</vt:lpstr>
      <vt:lpstr>MCTテンプレートを検索 ・生成後コードの表示</vt:lpstr>
      <vt:lpstr>３．選択対象の更新　（１）テーブルの選択 ・[テーブル検索履歴] 、[テーブル検索]、[カラム検索]シートで、テーブル名を選択</vt:lpstr>
      <vt:lpstr>選択対象の更新　（１）テーブルの選択 ・適用テンプレートがマックで示す</vt:lpstr>
      <vt:lpstr>選択対象の更新　（１）テーブルの選択 ・生成後コードの表示</vt:lpstr>
      <vt:lpstr>選択対象の更新　（１）テーブルの選択 ・生成後コードの調整・実装選択肢の選択</vt:lpstr>
      <vt:lpstr>選択対象の更新　（１）テーブルの選択 ・生成後コードの調整・コードテンプレートと連携</vt:lpstr>
      <vt:lpstr>選択対象の更新　（１）テーブルの選択 ・生成後コードの調整・コードテンプレートと連携・コードテンプレート開く</vt:lpstr>
      <vt:lpstr>選択対象の更新　（１）テーブルの選択 ・生成後コードの調整・コードテンプレートと連携・コードテンプレート開く</vt:lpstr>
      <vt:lpstr>選択対象の更新　（１）テーブルの選択 ・生成後コードの調整・コードテンプレートと連携・Excelクリックコピー</vt:lpstr>
      <vt:lpstr>選択対象の更新　（１）テーブルの選択 ・生成後コードの調整・変数名の変更</vt:lpstr>
      <vt:lpstr>選択対象の更新　（２）Panel項目の選択 ・[Panel検索] シートで、Panelを検索し、画面項目を選択</vt:lpstr>
      <vt:lpstr>選択対象の更新　（２）Panel項目の選択 ・「更新」ボタンを押す　※ 「JAVA」アイコンをクリックも選択対象更新</vt:lpstr>
      <vt:lpstr>選択対象の更新　（３）Logicの選択 ・[その他履歴] シートで、Logic IDを入力し、該当の実装仕様書を開く</vt:lpstr>
      <vt:lpstr>選択対象の更新　（３）Logicの選択 ・該当のオペレーション処理を選択し、「更新」ボタンを押す</vt:lpstr>
      <vt:lpstr>選択された対象の切替 ・選択された対象がリストから切り替え</vt:lpstr>
      <vt:lpstr>３．コード一括生成 ・複数のテンプレートを選択し、コードを一括生成</vt:lpstr>
      <vt:lpstr>コード一括生成 ・コード一括生成する時、前頭に目次が生成される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MCFrame7 開発支援ツール</dc:title>
  <dc:creator>ITM ADMIN</dc:creator>
  <cp:lastModifiedBy>2ss220909-1</cp:lastModifiedBy>
  <cp:revision>236</cp:revision>
  <dcterms:created xsi:type="dcterms:W3CDTF">2021-03-02T12:23:17Z</dcterms:created>
  <dcterms:modified xsi:type="dcterms:W3CDTF">2023-11-30T05:17:52Z</dcterms:modified>
</cp:coreProperties>
</file>